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59" r:id="rId4"/>
    <p:sldId id="260" r:id="rId5"/>
    <p:sldId id="263" r:id="rId6"/>
    <p:sldId id="273" r:id="rId7"/>
    <p:sldId id="284" r:id="rId8"/>
    <p:sldId id="281" r:id="rId9"/>
    <p:sldId id="268" r:id="rId10"/>
    <p:sldId id="274" r:id="rId11"/>
    <p:sldId id="275" r:id="rId12"/>
    <p:sldId id="276" r:id="rId13"/>
    <p:sldId id="286" r:id="rId14"/>
    <p:sldId id="282" r:id="rId15"/>
    <p:sldId id="283" r:id="rId16"/>
    <p:sldId id="285" r:id="rId17"/>
    <p:sldId id="269" r:id="rId18"/>
    <p:sldId id="270" r:id="rId19"/>
    <p:sldId id="271" r:id="rId20"/>
    <p:sldId id="272" r:id="rId21"/>
    <p:sldId id="261"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ferSingleView="1">
    <p:restoredLeft sz="15558" autoAdjust="0"/>
    <p:restoredTop sz="94660"/>
  </p:normalViewPr>
  <p:slideViewPr>
    <p:cSldViewPr>
      <p:cViewPr>
        <p:scale>
          <a:sx n="100" d="100"/>
          <a:sy n="100" d="100"/>
        </p:scale>
        <p:origin x="-1170" y="46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BE773D9-08DD-45C3-B6EA-7EBBB2591AFA}" type="datetimeFigureOut">
              <a:rPr lang="en-GB" smtClean="0"/>
              <a:pPr/>
              <a:t>25/12/2015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1D362D-D470-4E36-ADE3-B4B444D500B5}" type="slidenum">
              <a:rPr lang="en-GB" smtClean="0"/>
              <a:pPr/>
              <a:t>‹#›</a:t>
            </a:fld>
            <a:endParaRPr lang="en-GB"/>
          </a:p>
        </p:txBody>
      </p:sp>
    </p:spTree>
    <p:extLst>
      <p:ext uri="{BB962C8B-B14F-4D97-AF65-F5344CB8AC3E}">
        <p14:creationId xmlns:p14="http://schemas.microsoft.com/office/powerpoint/2010/main" xmlns=""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xmlns=""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xmlns=""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547D2ED-63E9-4A9F-9EC6-A3D1CF459F4F}" type="datetime1">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xmlns="" val="1842973110"/>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D08915-4DAE-4243-9554-FBD830E88272}" type="datetime1">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443263621"/>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7973E5-8B13-46B0-B808-3BF3D04D928C}" type="datetime1">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551969284"/>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354017-581F-4478-84C8-0610BF50E760}" type="datetime1">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251754583"/>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9D85AB-2052-4C4B-B44B-73DE2C7088BA}" type="datetime1">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207343476"/>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AB6ADE-8EAD-44FB-AF33-6471A7A2F38E}" type="datetime1">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3416825034"/>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CEA7749-1DC9-4D89-A8CA-F6C3550E8A52}" type="datetime1">
              <a:rPr lang="en-GB" smtClean="0"/>
              <a:pPr/>
              <a:t>25/12/2015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554920688"/>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3863F06-15C7-4080-94E4-DC169D5304FC}" type="datetime1">
              <a:rPr lang="en-GB" smtClean="0"/>
              <a:pPr/>
              <a:t>25/12/2015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925945749"/>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881F1-36B1-4DDA-BAEA-A59713EE7687}" type="datetime1">
              <a:rPr lang="en-GB" smtClean="0"/>
              <a:pPr/>
              <a:t>25/12/2015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828061284"/>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D260EF-C2A5-403E-B557-2CD751367BDC}" type="datetime1">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425027788"/>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7C9FC2-048F-41CC-A907-0EF2F4CD5F5B}" type="datetime1">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117201506"/>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B70E4A-AB6D-47A0-82CD-7A907AEEFE53}" type="datetime1">
              <a:rPr lang="en-GB" smtClean="0"/>
              <a:pPr/>
              <a:t>25/12/2015</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pPr/>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xmlns=""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9"/>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060848"/>
            <a:ext cx="6400800" cy="2832720"/>
          </a:xfrm>
        </p:spPr>
        <p:txBody>
          <a:bodyPr>
            <a:normAutofit fontScale="92500" lnSpcReduction="20000"/>
          </a:bodyPr>
          <a:lstStyle/>
          <a:p>
            <a:endParaRPr lang="ar-KW" sz="1000" b="1" dirty="0" smtClean="0">
              <a:solidFill>
                <a:srgbClr val="1F497D"/>
              </a:solidFill>
              <a:cs typeface="Times New Roman"/>
            </a:endParaRPr>
          </a:p>
          <a:p>
            <a:pPr rtl="1"/>
            <a:r>
              <a:rPr lang="ar-KW" sz="4800" b="1" dirty="0" smtClean="0">
                <a:solidFill>
                  <a:srgbClr val="1F497D"/>
                </a:solidFill>
                <a:cs typeface="Times New Roman"/>
              </a:rPr>
              <a:t>إجراءات البت في طلب تجديد الترخيص</a:t>
            </a:r>
          </a:p>
          <a:p>
            <a:r>
              <a:rPr lang="ar-KW" sz="3600" b="1" dirty="0" smtClean="0">
                <a:solidFill>
                  <a:srgbClr val="1F497D"/>
                </a:solidFill>
                <a:cs typeface="Times New Roman"/>
              </a:rPr>
              <a:t>المحاضر: زياد الفليج</a:t>
            </a:r>
          </a:p>
          <a:p>
            <a:r>
              <a:rPr lang="ar-KW" sz="3600" b="1" dirty="0" smtClean="0">
                <a:solidFill>
                  <a:srgbClr val="1F497D"/>
                </a:solidFill>
                <a:cs typeface="Times New Roman"/>
              </a:rPr>
              <a:t>إدارة التراخيص والتسجيل</a:t>
            </a:r>
            <a:endParaRPr lang="ar-KW" sz="3300" b="1" dirty="0" smtClean="0">
              <a:solidFill>
                <a:srgbClr val="1F497D"/>
              </a:solidFill>
              <a:cs typeface="Times New Roman"/>
            </a:endParaRPr>
          </a:p>
          <a:p>
            <a:r>
              <a:rPr lang="ar-KW" sz="2800" b="1" dirty="0" smtClean="0">
                <a:solidFill>
                  <a:srgbClr val="1F497D"/>
                </a:solidFill>
                <a:cs typeface="Times New Roman"/>
              </a:rPr>
              <a:t>2014/11/11</a:t>
            </a:r>
          </a:p>
        </p:txBody>
      </p:sp>
      <p:pic>
        <p:nvPicPr>
          <p:cNvPr id="6" name="Picture 5" descr="Picture 3.png"/>
          <p:cNvPicPr>
            <a:picLocks noChangeAspect="1"/>
          </p:cNvPicPr>
          <p:nvPr/>
        </p:nvPicPr>
        <p:blipFill rotWithShape="1">
          <a:blip r:embed="rId2" cstate="print"/>
          <a:srcRect r="75690"/>
          <a:stretch/>
        </p:blipFill>
        <p:spPr>
          <a:xfrm>
            <a:off x="2" y="0"/>
            <a:ext cx="2222937" cy="6858000"/>
          </a:xfrm>
          <a:prstGeom prst="rect">
            <a:avLst/>
          </a:prstGeom>
          <a:ln w="28575">
            <a:noFill/>
          </a:ln>
        </p:spPr>
      </p:pic>
      <p:sp>
        <p:nvSpPr>
          <p:cNvPr id="4" name="Slide Number Placeholder 3"/>
          <p:cNvSpPr>
            <a:spLocks noGrp="1"/>
          </p:cNvSpPr>
          <p:nvPr>
            <p:ph type="sldNum" sz="quarter" idx="12"/>
          </p:nvPr>
        </p:nvSpPr>
        <p:spPr/>
        <p:txBody>
          <a:bodyPr/>
          <a:lstStyle/>
          <a:p>
            <a:fld id="{8DDEC8EC-0F4B-4CDB-8AC0-556EC31B66C3}" type="slidenum">
              <a:rPr lang="en-GB" smtClean="0"/>
              <a:pPr/>
              <a:t>1</a:t>
            </a:fld>
            <a:endParaRPr lang="en-GB"/>
          </a:p>
        </p:txBody>
      </p:sp>
    </p:spTree>
    <p:extLst>
      <p:ext uri="{BB962C8B-B14F-4D97-AF65-F5344CB8AC3E}">
        <p14:creationId xmlns:p14="http://schemas.microsoft.com/office/powerpoint/2010/main" xmlns="" val="1801247572"/>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normAutofit/>
          </a:bodyPr>
          <a:lstStyle/>
          <a:p>
            <a:pPr marL="0" indent="0" algn="ctr" rtl="1">
              <a:buNone/>
            </a:pPr>
            <a:endParaRPr lang="ar-KW" sz="2400" dirty="0" smtClean="0"/>
          </a:p>
          <a:p>
            <a:pPr marL="0" indent="0" algn="ctr" rtl="1">
              <a:buNone/>
            </a:pPr>
            <a:endParaRPr lang="ar-KW" sz="2400" dirty="0"/>
          </a:p>
          <a:p>
            <a:pPr marL="0" indent="0" algn="ctr" rtl="1">
              <a:buNone/>
            </a:pPr>
            <a:endParaRPr lang="ar-KW" sz="2400" dirty="0" smtClean="0"/>
          </a:p>
          <a:p>
            <a:pPr marL="0" indent="0" algn="ctr" rtl="1">
              <a:buNone/>
            </a:pPr>
            <a:r>
              <a:rPr lang="ar-KW" sz="3500" dirty="0" smtClean="0">
                <a:solidFill>
                  <a:schemeClr val="tx2"/>
                </a:solidFill>
              </a:rPr>
              <a:t>ج - </a:t>
            </a:r>
            <a:r>
              <a:rPr lang="ar-KW" sz="3600" dirty="0">
                <a:solidFill>
                  <a:schemeClr val="tx2"/>
                </a:solidFill>
              </a:rPr>
              <a:t>صورة عن السجل </a:t>
            </a:r>
            <a:r>
              <a:rPr lang="ar-KW" sz="3600" dirty="0" smtClean="0">
                <a:solidFill>
                  <a:schemeClr val="tx2"/>
                </a:solidFill>
              </a:rPr>
              <a:t>التجاري</a:t>
            </a:r>
            <a:endParaRPr lang="ar-KW" sz="2400" dirty="0" smtClean="0">
              <a:solidFill>
                <a:schemeClr val="tx2"/>
              </a:solidFill>
            </a:endParaRPr>
          </a:p>
          <a:p>
            <a:pPr marL="514350" indent="-514350" algn="r" rtl="1">
              <a:buAutoNum type="arabicParenR"/>
            </a:pPr>
            <a:endParaRPr lang="ar-KW" sz="2400" dirty="0"/>
          </a:p>
          <a:p>
            <a:pPr marL="0" indent="0" algn="r" rtl="1">
              <a:buNone/>
            </a:pPr>
            <a:endParaRPr lang="ar-KW" sz="2400" dirty="0" smtClean="0"/>
          </a:p>
          <a:p>
            <a:pPr marL="0" indent="0" algn="just" rtl="1" fontAlgn="base">
              <a:lnSpc>
                <a:spcPct val="115000"/>
              </a:lnSpc>
              <a:spcBef>
                <a:spcPts val="0"/>
              </a:spcBef>
              <a:buNone/>
            </a:pPr>
            <a:endParaRPr lang="en-US" sz="2400" dirty="0">
              <a:solidFill>
                <a:schemeClr val="tx2"/>
              </a:solidFill>
              <a:ea typeface="Calibri"/>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solidFill>
                  <a:prstClr val="black">
                    <a:tint val="75000"/>
                  </a:prstClr>
                </a:solidFill>
              </a:rPr>
              <a:pPr/>
              <a:t>10</a:t>
            </a:fld>
            <a:endParaRPr lang="en-GB">
              <a:solidFill>
                <a:prstClr val="black">
                  <a:tint val="75000"/>
                </a:prstClr>
              </a:solidFill>
            </a:endParaRPr>
          </a:p>
        </p:txBody>
      </p:sp>
    </p:spTree>
    <p:extLst>
      <p:ext uri="{BB962C8B-B14F-4D97-AF65-F5344CB8AC3E}">
        <p14:creationId xmlns:p14="http://schemas.microsoft.com/office/powerpoint/2010/main" xmlns="" val="3646813877"/>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normAutofit/>
          </a:bodyPr>
          <a:lstStyle/>
          <a:p>
            <a:pPr marL="0" indent="0" algn="ctr" rtl="1">
              <a:buNone/>
            </a:pPr>
            <a:endParaRPr lang="ar-KW" sz="2400" dirty="0" smtClean="0"/>
          </a:p>
          <a:p>
            <a:pPr marL="0" indent="0" algn="ctr" rtl="1">
              <a:buNone/>
            </a:pPr>
            <a:endParaRPr lang="ar-KW" sz="2400" dirty="0"/>
          </a:p>
          <a:p>
            <a:pPr marL="0" indent="0" algn="ctr" rtl="1">
              <a:buNone/>
            </a:pPr>
            <a:endParaRPr lang="ar-KW" sz="2400" dirty="0" smtClean="0"/>
          </a:p>
          <a:p>
            <a:pPr marL="0" indent="0" algn="ctr" rtl="1">
              <a:buNone/>
            </a:pPr>
            <a:r>
              <a:rPr lang="ar-KW" sz="3500" dirty="0" smtClean="0">
                <a:solidFill>
                  <a:schemeClr val="tx2"/>
                </a:solidFill>
              </a:rPr>
              <a:t>د - </a:t>
            </a:r>
            <a:r>
              <a:rPr lang="ar-KW" sz="3600" dirty="0">
                <a:solidFill>
                  <a:schemeClr val="tx2"/>
                </a:solidFill>
              </a:rPr>
              <a:t>شهادة لمن يهمه الأمر بأعضاء مجلس إدارة الشركة من وزارة التجارة والصناعة</a:t>
            </a:r>
            <a:endParaRPr lang="ar-KW" sz="2400" dirty="0">
              <a:solidFill>
                <a:schemeClr val="tx2"/>
              </a:solidFill>
            </a:endParaRPr>
          </a:p>
          <a:p>
            <a:pPr marL="514350" indent="-514350" algn="r" rtl="1">
              <a:buAutoNum type="arabicParenR"/>
            </a:pPr>
            <a:endParaRPr lang="ar-KW" sz="2400" dirty="0" smtClean="0"/>
          </a:p>
          <a:p>
            <a:pPr marL="0" indent="0" algn="r" rtl="1">
              <a:buNone/>
            </a:pPr>
            <a:r>
              <a:rPr lang="ar-KW" sz="2400" dirty="0" smtClean="0"/>
              <a:t> </a:t>
            </a:r>
            <a:endParaRPr lang="en-US" sz="2400" dirty="0">
              <a:solidFill>
                <a:schemeClr val="tx2"/>
              </a:solidFill>
              <a:ea typeface="Calibri"/>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solidFill>
                  <a:prstClr val="black">
                    <a:tint val="75000"/>
                  </a:prstClr>
                </a:solidFill>
              </a:rPr>
              <a:pPr/>
              <a:t>11</a:t>
            </a:fld>
            <a:endParaRPr lang="en-GB">
              <a:solidFill>
                <a:prstClr val="black">
                  <a:tint val="75000"/>
                </a:prstClr>
              </a:solidFill>
            </a:endParaRPr>
          </a:p>
        </p:txBody>
      </p:sp>
    </p:spTree>
    <p:extLst>
      <p:ext uri="{BB962C8B-B14F-4D97-AF65-F5344CB8AC3E}">
        <p14:creationId xmlns:p14="http://schemas.microsoft.com/office/powerpoint/2010/main" xmlns="" val="1996031972"/>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normAutofit/>
          </a:bodyPr>
          <a:lstStyle/>
          <a:p>
            <a:pPr marL="0" indent="0" algn="ctr" rtl="1">
              <a:buNone/>
            </a:pPr>
            <a:endParaRPr lang="ar-KW" sz="2400" dirty="0" smtClean="0"/>
          </a:p>
          <a:p>
            <a:pPr marL="0" indent="0" algn="ctr" rtl="1">
              <a:buNone/>
            </a:pPr>
            <a:r>
              <a:rPr lang="ar-KW" sz="3500" dirty="0" smtClean="0">
                <a:solidFill>
                  <a:schemeClr val="tx2"/>
                </a:solidFill>
              </a:rPr>
              <a:t>هـ - </a:t>
            </a:r>
            <a:r>
              <a:rPr lang="ar-KW" sz="3600" dirty="0">
                <a:solidFill>
                  <a:schemeClr val="tx2"/>
                </a:solidFill>
              </a:rPr>
              <a:t> قائمة بأسماء شاغلي الوظائف واجبة التسجيل</a:t>
            </a:r>
          </a:p>
          <a:p>
            <a:pPr marL="514350" indent="-514350" algn="r" rtl="1">
              <a:buAutoNum type="arabicParenR"/>
            </a:pPr>
            <a:endParaRPr lang="ar-KW" sz="2400" dirty="0" smtClean="0"/>
          </a:p>
          <a:p>
            <a:pPr algn="just" rtl="1" fontAlgn="base">
              <a:lnSpc>
                <a:spcPct val="115000"/>
              </a:lnSpc>
              <a:spcBef>
                <a:spcPts val="0"/>
              </a:spcBef>
              <a:buFont typeface="Wingdings" panose="05000000000000000000" pitchFamily="2" charset="2"/>
              <a:buChar char="§"/>
            </a:pPr>
            <a:endParaRPr lang="en-US" sz="2400" dirty="0">
              <a:solidFill>
                <a:schemeClr val="tx2"/>
              </a:solidFill>
              <a:ea typeface="Calibri"/>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solidFill>
                  <a:prstClr val="black">
                    <a:tint val="75000"/>
                  </a:prstClr>
                </a:solidFill>
              </a:rPr>
              <a:pPr/>
              <a:t>12</a:t>
            </a:fld>
            <a:endParaRPr lang="en-GB">
              <a:solidFill>
                <a:prstClr val="black">
                  <a:tint val="75000"/>
                </a:prst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xmlns="" val="3085849419"/>
              </p:ext>
            </p:extLst>
          </p:nvPr>
        </p:nvGraphicFramePr>
        <p:xfrm>
          <a:off x="1047750" y="2887942"/>
          <a:ext cx="6972300" cy="3277362"/>
        </p:xfrm>
        <a:graphic>
          <a:graphicData uri="http://schemas.openxmlformats.org/drawingml/2006/table">
            <a:tbl>
              <a:tblPr rtl="1" firstRow="1" firstCol="1" bandRow="1">
                <a:tableStyleId>{5C22544A-7EE6-4342-B048-85BDC9FD1C3A}</a:tableStyleId>
              </a:tblPr>
              <a:tblGrid>
                <a:gridCol w="1972945"/>
                <a:gridCol w="1319530"/>
                <a:gridCol w="1393825"/>
                <a:gridCol w="1257300"/>
                <a:gridCol w="1028700"/>
              </a:tblGrid>
              <a:tr h="318135">
                <a:tc>
                  <a:txBody>
                    <a:bodyPr/>
                    <a:lstStyle/>
                    <a:p>
                      <a:pPr marL="0" marR="0" algn="ctr" rtl="1">
                        <a:lnSpc>
                          <a:spcPct val="115000"/>
                        </a:lnSpc>
                        <a:spcBef>
                          <a:spcPts val="0"/>
                        </a:spcBef>
                        <a:spcAft>
                          <a:spcPts val="0"/>
                        </a:spcAft>
                      </a:pPr>
                      <a:r>
                        <a:rPr lang="ar-KW" sz="1100" dirty="0">
                          <a:effectLst/>
                        </a:rPr>
                        <a:t>الوظيفة واجبة التسجيل</a:t>
                      </a:r>
                      <a:endParaRPr lang="en-US" sz="1100" dirty="0">
                        <a:effectLst/>
                      </a:endParaRPr>
                    </a:p>
                    <a:p>
                      <a:pPr marL="0" marR="0" algn="ctr"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nchor="ctr"/>
                </a:tc>
                <a:tc>
                  <a:txBody>
                    <a:bodyPr/>
                    <a:lstStyle/>
                    <a:p>
                      <a:pPr marL="0" marR="0" algn="ctr" rtl="1">
                        <a:lnSpc>
                          <a:spcPct val="115000"/>
                        </a:lnSpc>
                        <a:spcBef>
                          <a:spcPts val="0"/>
                        </a:spcBef>
                        <a:spcAft>
                          <a:spcPts val="0"/>
                        </a:spcAft>
                      </a:pPr>
                      <a:r>
                        <a:rPr lang="ar-KW" sz="1100" b="1" kern="1200" dirty="0" smtClean="0">
                          <a:solidFill>
                            <a:schemeClr val="lt1"/>
                          </a:solidFill>
                          <a:effectLst/>
                          <a:latin typeface="+mn-lt"/>
                          <a:ea typeface="+mn-ea"/>
                          <a:cs typeface="+mn-cs"/>
                        </a:rPr>
                        <a:t>اسم الموظف</a:t>
                      </a:r>
                      <a:endParaRPr lang="en-US" sz="1100" b="1" kern="1200" dirty="0">
                        <a:solidFill>
                          <a:schemeClr val="lt1"/>
                        </a:solidFill>
                        <a:effectLst/>
                        <a:latin typeface="+mn-lt"/>
                        <a:ea typeface="+mn-ea"/>
                        <a:cs typeface="+mn-cs"/>
                      </a:endParaRPr>
                    </a:p>
                  </a:txBody>
                  <a:tcPr marL="68580" marR="68580" marT="0" marB="0"/>
                </a:tc>
                <a:tc>
                  <a:txBody>
                    <a:bodyPr/>
                    <a:lstStyle/>
                    <a:p>
                      <a:pPr marL="0" marR="0" algn="ctr" rtl="1">
                        <a:lnSpc>
                          <a:spcPct val="115000"/>
                        </a:lnSpc>
                        <a:spcBef>
                          <a:spcPts val="0"/>
                        </a:spcBef>
                        <a:spcAft>
                          <a:spcPts val="0"/>
                        </a:spcAft>
                      </a:pPr>
                      <a:r>
                        <a:rPr lang="ar-KW" sz="1100">
                          <a:effectLst/>
                        </a:rPr>
                        <a:t>المسمى الوظيفي</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KW" sz="1100">
                          <a:effectLst/>
                        </a:rPr>
                        <a:t>رقم البطاقة المدنية</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KW" sz="1100">
                          <a:effectLst/>
                        </a:rPr>
                        <a:t>تاريخ شغل الوظيفة</a:t>
                      </a:r>
                      <a:endParaRPr lang="en-US" sz="1100">
                        <a:effectLst/>
                        <a:latin typeface="Calibri"/>
                        <a:ea typeface="Calibri"/>
                        <a:cs typeface="Arial"/>
                      </a:endParaRPr>
                    </a:p>
                  </a:txBody>
                  <a:tcPr marL="68580" marR="68580" marT="0" marB="0"/>
                </a:tc>
              </a:tr>
              <a:tr h="144145">
                <a:tc>
                  <a:txBody>
                    <a:bodyPr/>
                    <a:lstStyle/>
                    <a:p>
                      <a:pPr marL="0" marR="0" algn="r" rtl="1">
                        <a:lnSpc>
                          <a:spcPct val="115000"/>
                        </a:lnSpc>
                        <a:spcBef>
                          <a:spcPts val="0"/>
                        </a:spcBef>
                        <a:spcAft>
                          <a:spcPts val="0"/>
                        </a:spcAft>
                      </a:pPr>
                      <a:r>
                        <a:rPr lang="ar-KW" sz="1100">
                          <a:effectLst/>
                        </a:rPr>
                        <a:t>الرئيس التنفيذي أو من في حكمه</a:t>
                      </a:r>
                      <a:endParaRPr lang="en-US" sz="1100">
                        <a:effectLst/>
                        <a:latin typeface="Calibri"/>
                        <a:ea typeface="Calibri"/>
                        <a:cs typeface="Arial"/>
                      </a:endParaRPr>
                    </a:p>
                  </a:txBody>
                  <a:tcPr marL="68580" marR="68580" marT="0" marB="0" anchor="b"/>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56210">
                <a:tc>
                  <a:txBody>
                    <a:bodyPr/>
                    <a:lstStyle/>
                    <a:p>
                      <a:pPr marL="0" marR="0" algn="r" rtl="1">
                        <a:lnSpc>
                          <a:spcPct val="115000"/>
                        </a:lnSpc>
                        <a:spcBef>
                          <a:spcPts val="0"/>
                        </a:spcBef>
                        <a:spcAft>
                          <a:spcPts val="0"/>
                        </a:spcAft>
                      </a:pPr>
                      <a:r>
                        <a:rPr lang="ar-KW" sz="1100">
                          <a:effectLst/>
                        </a:rPr>
                        <a:t>المدير المالي أو من في حكمه</a:t>
                      </a:r>
                      <a:endParaRPr lang="en-US" sz="1100">
                        <a:effectLst/>
                        <a:latin typeface="Calibri"/>
                        <a:ea typeface="Calibri"/>
                        <a:cs typeface="Arial"/>
                      </a:endParaRPr>
                    </a:p>
                  </a:txBody>
                  <a:tcPr marL="68580" marR="68580" marT="0" marB="0" anchor="b"/>
                </a:tc>
                <a:tc>
                  <a:txBody>
                    <a:bodyPr/>
                    <a:lstStyle/>
                    <a:p>
                      <a:pPr marL="0" marR="0" algn="r"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dirty="0">
                          <a:effectLst/>
                        </a:rPr>
                        <a:t>كبار التنفيذيين أو المديرين ومن في حكمهم</a:t>
                      </a:r>
                      <a:endParaRPr lang="en-US" sz="1100" dirty="0">
                        <a:effectLst/>
                        <a:latin typeface="Calibri"/>
                        <a:ea typeface="Calibri"/>
                        <a:cs typeface="Arial"/>
                      </a:endParaRPr>
                    </a:p>
                  </a:txBody>
                  <a:tcPr marL="68580" marR="68580" marT="0" marB="0" anchor="b"/>
                </a:tc>
                <a:tc>
                  <a:txBody>
                    <a:bodyPr/>
                    <a:lstStyle/>
                    <a:p>
                      <a:pPr marL="0" marR="0" algn="r"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a:effectLst/>
                        </a:rPr>
                        <a:t>مسؤول إدارة المخاطر  ومن في حكمه</a:t>
                      </a:r>
                      <a:endParaRPr lang="en-US" sz="1100">
                        <a:effectLst/>
                        <a:latin typeface="Calibri"/>
                        <a:ea typeface="Calibri"/>
                        <a:cs typeface="Arial"/>
                      </a:endParaRPr>
                    </a:p>
                  </a:txBody>
                  <a:tcPr marL="68580" marR="68580" marT="0" marB="0" anchor="b"/>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a:effectLst/>
                        </a:rPr>
                        <a:t>مسؤول التدقيق الداخلي ومن في حكمه</a:t>
                      </a:r>
                      <a:endParaRPr lang="en-US" sz="1100">
                        <a:effectLst/>
                        <a:latin typeface="Calibri"/>
                        <a:ea typeface="Calibri"/>
                        <a:cs typeface="Arial"/>
                      </a:endParaRPr>
                    </a:p>
                  </a:txBody>
                  <a:tcPr marL="68580" marR="68580" marT="0" marB="0" anchor="b"/>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a:effectLst/>
                        </a:rPr>
                        <a:t>مسؤول التدقيق الشرعي ومن في حكمه*</a:t>
                      </a:r>
                      <a:endParaRPr lang="en-US" sz="1100">
                        <a:effectLst/>
                        <a:latin typeface="Calibri"/>
                        <a:ea typeface="Calibri"/>
                        <a:cs typeface="Arial"/>
                      </a:endParaRPr>
                    </a:p>
                  </a:txBody>
                  <a:tcPr marL="68580" marR="68580" marT="0" marB="0" anchor="b"/>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dirty="0">
                          <a:effectLst/>
                        </a:rPr>
                        <a:t>مسؤول المطابقة </a:t>
                      </a:r>
                      <a:r>
                        <a:rPr lang="ar-KW" sz="1100" b="1" kern="1200" dirty="0" smtClean="0">
                          <a:solidFill>
                            <a:schemeClr val="lt1"/>
                          </a:solidFill>
                          <a:effectLst/>
                          <a:latin typeface="+mn-lt"/>
                          <a:ea typeface="+mn-ea"/>
                          <a:cs typeface="+mn-cs"/>
                        </a:rPr>
                        <a:t>والالتزام</a:t>
                      </a:r>
                      <a:endParaRPr lang="en-US" sz="1100" b="1" kern="1200" dirty="0">
                        <a:solidFill>
                          <a:schemeClr val="lt1"/>
                        </a:solidFill>
                        <a:effectLst/>
                        <a:latin typeface="+mn-lt"/>
                        <a:ea typeface="+mn-ea"/>
                        <a:cs typeface="+mn-cs"/>
                      </a:endParaRPr>
                    </a:p>
                  </a:txBody>
                  <a:tcPr marL="68580" marR="68580" marT="0" marB="0" anchor="b"/>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92405">
                <a:tc>
                  <a:txBody>
                    <a:bodyPr/>
                    <a:lstStyle/>
                    <a:p>
                      <a:pPr marL="0" marR="0" algn="r" rtl="1">
                        <a:lnSpc>
                          <a:spcPct val="115000"/>
                        </a:lnSpc>
                        <a:spcBef>
                          <a:spcPts val="0"/>
                        </a:spcBef>
                        <a:spcAft>
                          <a:spcPts val="0"/>
                        </a:spcAft>
                      </a:pPr>
                      <a:r>
                        <a:rPr lang="ar-KW" sz="1100" dirty="0">
                          <a:effectLst/>
                        </a:rPr>
                        <a:t>مسؤول التبليغ عن غسل الأموال وتمويل الإرهاب</a:t>
                      </a:r>
                      <a:endParaRPr lang="en-US" sz="1100" dirty="0">
                        <a:effectLst/>
                        <a:latin typeface="Calibri"/>
                        <a:ea typeface="Calibri"/>
                        <a:cs typeface="Arial"/>
                      </a:endParaRPr>
                    </a:p>
                  </a:txBody>
                  <a:tcPr marL="68580" marR="68580" marT="0" marB="0" anchor="b"/>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b="1" kern="1200" dirty="0" smtClean="0">
                          <a:solidFill>
                            <a:schemeClr val="lt1"/>
                          </a:solidFill>
                          <a:effectLst/>
                          <a:latin typeface="+mn-lt"/>
                          <a:ea typeface="+mn-ea"/>
                          <a:cs typeface="+mn-cs"/>
                        </a:rPr>
                        <a:t>موظفو تقديم </a:t>
                      </a:r>
                      <a:r>
                        <a:rPr lang="ar-KW" sz="1100" dirty="0" smtClean="0">
                          <a:effectLst/>
                        </a:rPr>
                        <a:t>الخدمات </a:t>
                      </a:r>
                      <a:r>
                        <a:rPr lang="ar-KW" sz="1100" dirty="0">
                          <a:effectLst/>
                        </a:rPr>
                        <a:t>للعملاء </a:t>
                      </a:r>
                      <a:endParaRPr lang="en-US" sz="1100" dirty="0">
                        <a:effectLst/>
                        <a:latin typeface="Calibri"/>
                        <a:ea typeface="Calibri"/>
                        <a:cs typeface="Arial"/>
                      </a:endParaRPr>
                    </a:p>
                  </a:txBody>
                  <a:tcPr marL="68580" marR="68580" marT="0" marB="0" anchor="b"/>
                </a:tc>
                <a:tc>
                  <a:txBody>
                    <a:bodyPr/>
                    <a:lstStyle/>
                    <a:p>
                      <a:pPr marL="0" marR="0" algn="just"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b="1" kern="1200" dirty="0" smtClean="0">
                          <a:solidFill>
                            <a:schemeClr val="lt1"/>
                          </a:solidFill>
                          <a:effectLst/>
                          <a:latin typeface="+mn-lt"/>
                          <a:ea typeface="+mn-ea"/>
                          <a:cs typeface="+mn-cs"/>
                        </a:rPr>
                        <a:t>المسوقون</a:t>
                      </a:r>
                      <a:endParaRPr lang="en-US" sz="1100" b="1" kern="1200" dirty="0">
                        <a:solidFill>
                          <a:schemeClr val="lt1"/>
                        </a:solidFill>
                        <a:effectLst/>
                        <a:latin typeface="+mn-lt"/>
                        <a:ea typeface="+mn-ea"/>
                        <a:cs typeface="+mn-cs"/>
                      </a:endParaRPr>
                    </a:p>
                  </a:txBody>
                  <a:tcPr marL="68580" marR="68580" marT="0" marB="0" anchor="b"/>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KW" sz="1100" b="1" kern="1200" dirty="0" smtClean="0">
                          <a:solidFill>
                            <a:schemeClr val="lt1"/>
                          </a:solidFill>
                          <a:effectLst/>
                          <a:latin typeface="+mn-lt"/>
                          <a:ea typeface="+mn-ea"/>
                          <a:cs typeface="+mn-cs"/>
                        </a:rPr>
                        <a:t>مستشارو الاستثمار  </a:t>
                      </a:r>
                      <a:endParaRPr lang="en-US" sz="1100" b="1" kern="1200" dirty="0" smtClean="0">
                        <a:solidFill>
                          <a:schemeClr val="lt1"/>
                        </a:solidFill>
                        <a:effectLst/>
                        <a:latin typeface="+mn-lt"/>
                        <a:ea typeface="+mn-ea"/>
                        <a:cs typeface="+mn-cs"/>
                      </a:endParaRPr>
                    </a:p>
                  </a:txBody>
                  <a:tcPr marL="68580" marR="68580" marT="0" marB="0" anchor="b"/>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b="1" kern="1200" dirty="0" smtClean="0">
                          <a:solidFill>
                            <a:schemeClr val="lt1"/>
                          </a:solidFill>
                          <a:effectLst/>
                          <a:latin typeface="+mn-lt"/>
                          <a:ea typeface="+mn-ea"/>
                          <a:cs typeface="+mn-cs"/>
                        </a:rPr>
                        <a:t>مديرو المحافظ </a:t>
                      </a:r>
                      <a:endParaRPr lang="en-US" sz="1100" b="1" kern="1200" dirty="0">
                        <a:solidFill>
                          <a:schemeClr val="lt1"/>
                        </a:solidFill>
                        <a:effectLst/>
                        <a:latin typeface="+mn-lt"/>
                        <a:ea typeface="+mn-ea"/>
                        <a:cs typeface="+mn-cs"/>
                      </a:endParaRPr>
                    </a:p>
                  </a:txBody>
                  <a:tcPr marL="68580" marR="68580" marT="0" marB="0" anchor="b"/>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r>
              <a:tr h="183515">
                <a:tc>
                  <a:txBody>
                    <a:bodyPr/>
                    <a:lstStyle/>
                    <a:p>
                      <a:pPr marL="0" marR="0" algn="r" rtl="1">
                        <a:lnSpc>
                          <a:spcPct val="115000"/>
                        </a:lnSpc>
                        <a:spcBef>
                          <a:spcPts val="0"/>
                        </a:spcBef>
                        <a:spcAft>
                          <a:spcPts val="0"/>
                        </a:spcAft>
                      </a:pPr>
                      <a:r>
                        <a:rPr lang="ar-KW" sz="1100" b="1" kern="1200" dirty="0" smtClean="0">
                          <a:solidFill>
                            <a:schemeClr val="lt1"/>
                          </a:solidFill>
                          <a:effectLst/>
                          <a:latin typeface="+mn-lt"/>
                          <a:ea typeface="+mn-ea"/>
                          <a:cs typeface="+mn-cs"/>
                        </a:rPr>
                        <a:t>اختصاصيو</a:t>
                      </a:r>
                      <a:r>
                        <a:rPr lang="ar-KW" sz="1100" dirty="0" smtClean="0">
                          <a:solidFill>
                            <a:srgbClr val="FF0000"/>
                          </a:solidFill>
                          <a:effectLst/>
                        </a:rPr>
                        <a:t> </a:t>
                      </a:r>
                      <a:r>
                        <a:rPr lang="ar-KW" sz="1100" dirty="0" smtClean="0">
                          <a:effectLst/>
                        </a:rPr>
                        <a:t>تمويل </a:t>
                      </a:r>
                      <a:r>
                        <a:rPr lang="ar-KW" sz="1100" dirty="0">
                          <a:effectLst/>
                        </a:rPr>
                        <a:t>الشركات </a:t>
                      </a:r>
                      <a:endParaRPr lang="en-US" sz="1100" dirty="0">
                        <a:effectLst/>
                        <a:latin typeface="Calibri"/>
                        <a:ea typeface="Calibri"/>
                        <a:cs typeface="Arial"/>
                      </a:endParaRPr>
                    </a:p>
                  </a:txBody>
                  <a:tcPr marL="68580" marR="68580" marT="0" marB="0" anchor="b"/>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a:effectLst/>
                        </a:rPr>
                        <a:t> </a:t>
                      </a:r>
                      <a:endParaRPr lang="en-US" sz="1100">
                        <a:effectLst/>
                        <a:latin typeface="Calibri"/>
                        <a:ea typeface="Calibri"/>
                        <a:cs typeface="Arial"/>
                      </a:endParaRPr>
                    </a:p>
                  </a:txBody>
                  <a:tcPr marL="68580" marR="68580" marT="0" marB="0"/>
                </a:tc>
                <a:tc>
                  <a:txBody>
                    <a:bodyPr/>
                    <a:lstStyle/>
                    <a:p>
                      <a:pPr marL="0" marR="0" algn="just"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xmlns="" val="3169609128"/>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normAutofit/>
          </a:bodyPr>
          <a:lstStyle/>
          <a:p>
            <a:pPr marL="0" indent="0" algn="ctr" rtl="1">
              <a:buNone/>
            </a:pPr>
            <a:endParaRPr lang="ar-KW" sz="2400" dirty="0" smtClean="0"/>
          </a:p>
          <a:p>
            <a:pPr marL="0" indent="0" algn="ctr" rtl="1">
              <a:buNone/>
            </a:pPr>
            <a:r>
              <a:rPr lang="ar-KW" sz="3500" smtClean="0">
                <a:solidFill>
                  <a:schemeClr val="tx2"/>
                </a:solidFill>
              </a:rPr>
              <a:t>و- </a:t>
            </a:r>
            <a:r>
              <a:rPr lang="ar-KW" sz="3600" smtClean="0">
                <a:solidFill>
                  <a:schemeClr val="tx2"/>
                </a:solidFill>
              </a:rPr>
              <a:t> </a:t>
            </a:r>
            <a:r>
              <a:rPr lang="ar-KW" sz="3600" dirty="0" smtClean="0">
                <a:solidFill>
                  <a:schemeClr val="tx2"/>
                </a:solidFill>
              </a:rPr>
              <a:t>إقـــرار</a:t>
            </a:r>
            <a:endParaRPr lang="ar-KW" sz="2400" dirty="0" smtClean="0"/>
          </a:p>
          <a:p>
            <a:pPr algn="just" rtl="1" fontAlgn="base">
              <a:lnSpc>
                <a:spcPct val="115000"/>
              </a:lnSpc>
              <a:spcBef>
                <a:spcPts val="0"/>
              </a:spcBef>
              <a:buFont typeface="Wingdings" panose="05000000000000000000" pitchFamily="2" charset="2"/>
              <a:buChar char="§"/>
            </a:pPr>
            <a:endParaRPr lang="en-US" sz="2400" dirty="0">
              <a:solidFill>
                <a:schemeClr val="tx2"/>
              </a:solidFill>
              <a:ea typeface="Calibri"/>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solidFill>
                  <a:prstClr val="black">
                    <a:tint val="75000"/>
                  </a:prstClr>
                </a:solidFill>
              </a:rPr>
              <a:pPr/>
              <a:t>13</a:t>
            </a:fld>
            <a:endParaRPr lang="en-GB">
              <a:solidFill>
                <a:prstClr val="black">
                  <a:tint val="75000"/>
                </a:prst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xmlns="" val="1274947839"/>
              </p:ext>
            </p:extLst>
          </p:nvPr>
        </p:nvGraphicFramePr>
        <p:xfrm>
          <a:off x="1435886" y="2924944"/>
          <a:ext cx="6196027" cy="2552126"/>
        </p:xfrm>
        <a:graphic>
          <a:graphicData uri="http://schemas.openxmlformats.org/drawingml/2006/table">
            <a:tbl>
              <a:tblPr rtl="1" firstRow="1" firstCol="1" bandRow="1">
                <a:tableStyleId>{5C22544A-7EE6-4342-B048-85BDC9FD1C3A}</a:tableStyleId>
              </a:tblPr>
              <a:tblGrid>
                <a:gridCol w="6196027"/>
              </a:tblGrid>
              <a:tr h="2552126">
                <a:tc>
                  <a:txBody>
                    <a:bodyPr/>
                    <a:lstStyle/>
                    <a:p>
                      <a:pPr marL="0" marR="0" algn="r" rtl="1">
                        <a:lnSpc>
                          <a:spcPct val="115000"/>
                        </a:lnSpc>
                        <a:spcBef>
                          <a:spcPts val="0"/>
                        </a:spcBef>
                        <a:spcAft>
                          <a:spcPts val="0"/>
                        </a:spcAft>
                      </a:pPr>
                      <a:r>
                        <a:rPr lang="ar-KW" sz="1100" dirty="0">
                          <a:effectLst/>
                        </a:rPr>
                        <a:t> </a:t>
                      </a:r>
                      <a:endParaRPr lang="en-US" sz="1100" dirty="0">
                        <a:effectLst/>
                      </a:endParaRPr>
                    </a:p>
                    <a:p>
                      <a:pPr marL="0" marR="0" algn="justLow" rtl="1">
                        <a:lnSpc>
                          <a:spcPct val="115000"/>
                        </a:lnSpc>
                        <a:spcBef>
                          <a:spcPts val="0"/>
                        </a:spcBef>
                        <a:spcAft>
                          <a:spcPts val="0"/>
                        </a:spcAft>
                      </a:pPr>
                      <a:r>
                        <a:rPr lang="ar-KW" sz="1400" dirty="0">
                          <a:effectLst/>
                        </a:rPr>
                        <a:t>أقر أنا الموقع أدناه </a:t>
                      </a:r>
                      <a:r>
                        <a:rPr lang="ar-KW" sz="1400" dirty="0" smtClean="0">
                          <a:effectLst/>
                        </a:rPr>
                        <a:t>(</a:t>
                      </a:r>
                      <a:r>
                        <a:rPr lang="ar-KW" sz="1400" b="1" kern="1200" dirty="0" smtClean="0">
                          <a:solidFill>
                            <a:schemeClr val="lt1"/>
                          </a:solidFill>
                          <a:effectLst/>
                          <a:latin typeface="+mn-lt"/>
                          <a:ea typeface="+mn-ea"/>
                          <a:cs typeface="+mn-cs"/>
                        </a:rPr>
                        <a:t>اسم ا</a:t>
                      </a:r>
                      <a:r>
                        <a:rPr lang="ar-KW" sz="1400" dirty="0" smtClean="0">
                          <a:effectLst/>
                        </a:rPr>
                        <a:t>لشخص</a:t>
                      </a:r>
                      <a:r>
                        <a:rPr lang="ar-KW" sz="1400" dirty="0">
                          <a:effectLst/>
                        </a:rPr>
                        <a:t>) بصفتي (المنصب و الشركة) بعدم وجود أي تغييرات على ما تم تزويد الهيئة </a:t>
                      </a:r>
                      <a:r>
                        <a:rPr lang="ar-KW" sz="1400" b="1" kern="1200" dirty="0">
                          <a:solidFill>
                            <a:schemeClr val="lt1"/>
                          </a:solidFill>
                          <a:effectLst/>
                          <a:latin typeface="+mn-lt"/>
                          <a:ea typeface="+mn-ea"/>
                          <a:cs typeface="+mn-cs"/>
                        </a:rPr>
                        <a:t>به</a:t>
                      </a:r>
                      <a:r>
                        <a:rPr lang="ar-KW" sz="1400" dirty="0">
                          <a:solidFill>
                            <a:schemeClr val="tx1"/>
                          </a:solidFill>
                          <a:effectLst/>
                        </a:rPr>
                        <a:t> </a:t>
                      </a:r>
                      <a:r>
                        <a:rPr lang="ar-KW" sz="1400" dirty="0">
                          <a:effectLst/>
                        </a:rPr>
                        <a:t>من بيانات و مستندات تتعلق بمنح الترخيص و أتعهد بالإفادة بأي تغييرات  تحصل بهذا الشأن</a:t>
                      </a:r>
                      <a:r>
                        <a:rPr lang="ar-KW" sz="1100" dirty="0">
                          <a:effectLst/>
                        </a:rPr>
                        <a:t> </a:t>
                      </a:r>
                      <a:r>
                        <a:rPr lang="ar-KW" sz="1400" dirty="0">
                          <a:effectLst/>
                        </a:rPr>
                        <a:t>وتزويد الهيئة بنسخ من البيانات و المستندات المعدلة .</a:t>
                      </a:r>
                      <a:endParaRPr lang="en-US" sz="1100" dirty="0">
                        <a:effectLst/>
                      </a:endParaRPr>
                    </a:p>
                    <a:p>
                      <a:pPr marL="0" marR="0" algn="justLow" rtl="1">
                        <a:lnSpc>
                          <a:spcPct val="115000"/>
                        </a:lnSpc>
                        <a:spcBef>
                          <a:spcPts val="0"/>
                        </a:spcBef>
                        <a:spcAft>
                          <a:spcPts val="0"/>
                        </a:spcAft>
                      </a:pPr>
                      <a:r>
                        <a:rPr lang="ar-KW" sz="1400" dirty="0">
                          <a:effectLst/>
                        </a:rPr>
                        <a:t>كما أقر بعدم </a:t>
                      </a:r>
                      <a:r>
                        <a:rPr lang="ar-KW" sz="1400" b="1" kern="1200" dirty="0">
                          <a:solidFill>
                            <a:schemeClr val="lt1"/>
                          </a:solidFill>
                          <a:effectLst/>
                          <a:latin typeface="+mn-lt"/>
                          <a:ea typeface="+mn-ea"/>
                          <a:cs typeface="+mn-cs"/>
                        </a:rPr>
                        <a:t>إخلالي </a:t>
                      </a:r>
                      <a:r>
                        <a:rPr lang="ar-KW" sz="1400" b="1" kern="1200" dirty="0" smtClean="0">
                          <a:solidFill>
                            <a:schemeClr val="lt1"/>
                          </a:solidFill>
                          <a:effectLst/>
                          <a:latin typeface="+mn-lt"/>
                          <a:ea typeface="+mn-ea"/>
                          <a:cs typeface="+mn-cs"/>
                        </a:rPr>
                        <a:t>بالالتزام بأي </a:t>
                      </a:r>
                      <a:r>
                        <a:rPr lang="ar-KW" sz="1400" dirty="0">
                          <a:effectLst/>
                        </a:rPr>
                        <a:t>من الشروط الواردة في المادة (139) من اللائحة التنفيذية للقانون رقم (7) لسنة 2010 منذ تاريخ منح الترخيص و حتى تاريخه.</a:t>
                      </a:r>
                      <a:endParaRPr lang="en-US" sz="1100" dirty="0">
                        <a:effectLst/>
                      </a:endParaRPr>
                    </a:p>
                    <a:p>
                      <a:pPr marL="0" marR="0" algn="r" rtl="1">
                        <a:lnSpc>
                          <a:spcPct val="115000"/>
                        </a:lnSpc>
                        <a:spcBef>
                          <a:spcPts val="0"/>
                        </a:spcBef>
                        <a:spcAft>
                          <a:spcPts val="0"/>
                        </a:spcAft>
                      </a:pPr>
                      <a:r>
                        <a:rPr lang="ar-KW" sz="1400" dirty="0">
                          <a:effectLst/>
                        </a:rPr>
                        <a:t> </a:t>
                      </a:r>
                      <a:endParaRPr lang="en-US" sz="1100" dirty="0">
                        <a:effectLst/>
                      </a:endParaRPr>
                    </a:p>
                    <a:p>
                      <a:pPr marL="0" marR="0" algn="r" rtl="1">
                        <a:lnSpc>
                          <a:spcPct val="115000"/>
                        </a:lnSpc>
                        <a:spcBef>
                          <a:spcPts val="0"/>
                        </a:spcBef>
                        <a:spcAft>
                          <a:spcPts val="0"/>
                        </a:spcAft>
                      </a:pPr>
                      <a:r>
                        <a:rPr lang="ar-KW" sz="1400" dirty="0">
                          <a:effectLst/>
                        </a:rPr>
                        <a:t> </a:t>
                      </a:r>
                      <a:endParaRPr lang="en-US" sz="1100" dirty="0">
                        <a:effectLst/>
                      </a:endParaRPr>
                    </a:p>
                    <a:p>
                      <a:pPr marL="0" marR="0" algn="r" rtl="1">
                        <a:lnSpc>
                          <a:spcPct val="115000"/>
                        </a:lnSpc>
                        <a:spcBef>
                          <a:spcPts val="0"/>
                        </a:spcBef>
                        <a:spcAft>
                          <a:spcPts val="0"/>
                        </a:spcAft>
                      </a:pPr>
                      <a:r>
                        <a:rPr lang="ar-KW" sz="1400" baseline="0" dirty="0" smtClean="0">
                          <a:effectLst/>
                        </a:rPr>
                        <a:t>                                                                                 </a:t>
                      </a:r>
                      <a:r>
                        <a:rPr lang="ar-KW" sz="1400" dirty="0" smtClean="0">
                          <a:effectLst/>
                        </a:rPr>
                        <a:t>توقيع </a:t>
                      </a:r>
                      <a:r>
                        <a:rPr lang="ar-KW" sz="1400" dirty="0">
                          <a:effectLst/>
                        </a:rPr>
                        <a:t>مقدم الطلب </a:t>
                      </a:r>
                      <a:endParaRPr lang="en-US" sz="1100" dirty="0">
                        <a:effectLst/>
                      </a:endParaRPr>
                    </a:p>
                    <a:p>
                      <a:pPr marL="0" marR="0" algn="r" rtl="1">
                        <a:lnSpc>
                          <a:spcPct val="115000"/>
                        </a:lnSpc>
                        <a:spcBef>
                          <a:spcPts val="0"/>
                        </a:spcBef>
                        <a:spcAft>
                          <a:spcPts val="0"/>
                        </a:spcAft>
                      </a:pPr>
                      <a:r>
                        <a:rPr lang="ar-KW" sz="1100" dirty="0">
                          <a:effectLst/>
                        </a:rPr>
                        <a:t> </a:t>
                      </a:r>
                      <a:endParaRPr lang="en-US"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xmlns="" val="94769239"/>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r" rtl="1">
              <a:buFont typeface="Wingdings" pitchFamily="2" charset="2"/>
              <a:buChar char="v"/>
            </a:pPr>
            <a:r>
              <a:rPr lang="ar-KW" dirty="0" smtClean="0">
                <a:solidFill>
                  <a:schemeClr val="tx2"/>
                </a:solidFill>
              </a:rPr>
              <a:t>المرحلة الثانية:</a:t>
            </a:r>
          </a:p>
          <a:p>
            <a:pPr marL="0" indent="0" algn="r" rtl="1">
              <a:buNone/>
            </a:pPr>
            <a:r>
              <a:rPr lang="ar-KW" dirty="0">
                <a:solidFill>
                  <a:schemeClr val="tx2"/>
                </a:solidFill>
              </a:rPr>
              <a:t>تدرس الهيئة طلب التجديد المقدم وتتأكد </a:t>
            </a:r>
            <a:r>
              <a:rPr lang="ar-KW" dirty="0" smtClean="0">
                <a:solidFill>
                  <a:schemeClr val="tx2"/>
                </a:solidFill>
              </a:rPr>
              <a:t>من</a:t>
            </a:r>
            <a:r>
              <a:rPr lang="ar-KW" sz="3100" dirty="0">
                <a:solidFill>
                  <a:schemeClr val="tx2"/>
                </a:solidFill>
              </a:rPr>
              <a:t> احتفاظ </a:t>
            </a:r>
            <a:r>
              <a:rPr lang="ar-KW" dirty="0">
                <a:solidFill>
                  <a:schemeClr val="tx2"/>
                </a:solidFill>
              </a:rPr>
              <a:t>مقدم </a:t>
            </a:r>
            <a:r>
              <a:rPr lang="ar-KW" dirty="0" smtClean="0">
                <a:solidFill>
                  <a:schemeClr val="tx2"/>
                </a:solidFill>
              </a:rPr>
              <a:t>الطلب بقدرته وكفاءته </a:t>
            </a:r>
            <a:r>
              <a:rPr lang="ar-KW" dirty="0">
                <a:solidFill>
                  <a:schemeClr val="tx2"/>
                </a:solidFill>
              </a:rPr>
              <a:t>لممارسة النشاط وفقاً للمادة (135) التي تنص على:</a:t>
            </a:r>
          </a:p>
          <a:p>
            <a:pPr algn="justLow" rtl="1" fontAlgn="base">
              <a:spcBef>
                <a:spcPct val="0"/>
              </a:spcBef>
              <a:spcAft>
                <a:spcPts val="600"/>
              </a:spcAft>
            </a:pPr>
            <a:r>
              <a:rPr lang="ar-KW" sz="3100" dirty="0" smtClean="0">
                <a:solidFill>
                  <a:schemeClr val="tx2"/>
                </a:solidFill>
              </a:rPr>
              <a:t>أن </a:t>
            </a:r>
            <a:r>
              <a:rPr lang="ar-KW" sz="3100" dirty="0">
                <a:solidFill>
                  <a:schemeClr val="tx2"/>
                </a:solidFill>
              </a:rPr>
              <a:t>طالب الترخيص لديه القدرة والكفاءة المطلوبة للقيام بنوع وحجم أنشطة الأوراق المالية موضوع طلب الترخيص بحسب القواعد التي تحددها الهيئة.</a:t>
            </a:r>
          </a:p>
          <a:p>
            <a:pPr algn="justLow" rtl="1" fontAlgn="base">
              <a:spcBef>
                <a:spcPct val="0"/>
              </a:spcBef>
              <a:spcAft>
                <a:spcPts val="600"/>
              </a:spcAft>
            </a:pPr>
            <a:r>
              <a:rPr lang="ar-KW" sz="3100" dirty="0">
                <a:solidFill>
                  <a:schemeClr val="tx2"/>
                </a:solidFill>
              </a:rPr>
              <a:t>أن لدى طالب الترخيص الخبرات والموارد الكافية لممارسة نوع أنشطة الأوراق المالية موضوع طلب الترخيص بحسب القواعد التي تحددها الهيئة.</a:t>
            </a:r>
          </a:p>
          <a:p>
            <a:pPr algn="justLow" rtl="1" fontAlgn="base">
              <a:spcBef>
                <a:spcPct val="0"/>
              </a:spcBef>
              <a:spcAft>
                <a:spcPts val="600"/>
              </a:spcAft>
            </a:pPr>
            <a:r>
              <a:rPr lang="ar-KW" sz="3100" dirty="0">
                <a:solidFill>
                  <a:schemeClr val="tx2"/>
                </a:solidFill>
              </a:rPr>
              <a:t>أن لدى طالب الترخيص الخبرات الإدارية والنظم المالية، وسياسات ونظم إدارة المخاطر، والموارد التقنية، والإجراءات والنظم التشغيلية الكافية للوفاء بالتزاماته التجارية والنظامية لممارسة نوع أنشطة الأوراق المالية موضوع طلب الترخيص.</a:t>
            </a:r>
          </a:p>
          <a:p>
            <a:pPr algn="justLow" rtl="1" fontAlgn="base">
              <a:spcBef>
                <a:spcPct val="0"/>
              </a:spcBef>
              <a:spcAft>
                <a:spcPts val="600"/>
              </a:spcAft>
            </a:pPr>
            <a:r>
              <a:rPr lang="ar-KW" sz="3100" dirty="0">
                <a:solidFill>
                  <a:schemeClr val="tx2"/>
                </a:solidFill>
              </a:rPr>
              <a:t>أن أعضاء مجلس إدارة طالب الترخيص ومسؤوليه، وموظفيه ووكلاءه الذين يمارسون أو سيمارسون أنشطة الأوراق المالية موضوع طلب الترخيص يتمتعون بالمؤهلات والمهارات والخبرات الضرورية التي تحددها الهيئة، ويتصفون بالأمانة والنزاهة لممارسة تلك </a:t>
            </a:r>
            <a:r>
              <a:rPr lang="ar-KW" sz="3100" dirty="0" smtClean="0">
                <a:solidFill>
                  <a:schemeClr val="tx2"/>
                </a:solidFill>
              </a:rPr>
              <a:t>الأنشطة.</a:t>
            </a:r>
            <a:endParaRPr lang="ar-KW" sz="3100" dirty="0">
              <a:solidFill>
                <a:schemeClr val="tx2"/>
              </a:solidFill>
            </a:endParaRPr>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p:txBody>
          <a:bodyPr>
            <a:normAutofit fontScale="90000"/>
          </a:bodyPr>
          <a:lstStyle/>
          <a:p>
            <a:pPr algn="r" rtl="1" fontAlgn="base">
              <a:spcAft>
                <a:spcPct val="0"/>
              </a:spcAft>
            </a:pPr>
            <a:r>
              <a:rPr lang="ar-KW" sz="3600" b="1" u="sng" dirty="0" smtClean="0">
                <a:solidFill>
                  <a:schemeClr val="tx2"/>
                </a:solidFill>
                <a:effectLst>
                  <a:outerShdw blurRad="38100" dist="38100" dir="2700000" algn="tl">
                    <a:srgbClr val="000000">
                      <a:alpha val="43137"/>
                    </a:srgbClr>
                  </a:outerShdw>
                </a:effectLst>
                <a:latin typeface="Sakkal Majalla" pitchFamily="2" charset="-78"/>
                <a:cs typeface="Arial"/>
              </a:rPr>
              <a:t>3- تجديد الترخيص (تابع)</a:t>
            </a:r>
            <a:r>
              <a:rPr lang="ar-KW" sz="3600" b="1" u="sng" dirty="0">
                <a:effectLst>
                  <a:outerShdw blurRad="38100" dist="38100" dir="2700000" algn="tl">
                    <a:srgbClr val="000000">
                      <a:alpha val="43137"/>
                    </a:srgbClr>
                  </a:outerShdw>
                </a:effectLst>
              </a:rPr>
              <a:t/>
            </a:r>
            <a:br>
              <a:rPr lang="ar-KW" sz="3600" b="1" u="sng" dirty="0">
                <a:effectLst>
                  <a:outerShdw blurRad="38100" dist="38100" dir="2700000" algn="tl">
                    <a:srgbClr val="000000">
                      <a:alpha val="43137"/>
                    </a:srgbClr>
                  </a:outerShdw>
                </a:effectLst>
              </a:rPr>
            </a:br>
            <a:endParaRPr lang="en-US" sz="3600" b="1" dirty="0">
              <a:solidFill>
                <a:schemeClr val="tx2"/>
              </a:solidFill>
              <a:latin typeface="Sakkal Majalla" pitchFamily="2" charset="-78"/>
              <a:cs typeface="Arial" charset="0"/>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pPr/>
              <a:t>14</a:t>
            </a:fld>
            <a:endParaRPr lang="en-GB"/>
          </a:p>
        </p:txBody>
      </p:sp>
    </p:spTree>
    <p:extLst>
      <p:ext uri="{BB962C8B-B14F-4D97-AF65-F5344CB8AC3E}">
        <p14:creationId xmlns:p14="http://schemas.microsoft.com/office/powerpoint/2010/main" xmlns="" val="581104521"/>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Arial" charset="0"/>
              </a:rPr>
              <a:t>3- تجديد الترخيص (تابع)</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1"/>
            <a:ext cx="8229600" cy="4525963"/>
          </a:xfrm>
        </p:spPr>
        <p:txBody>
          <a:bodyPr>
            <a:normAutofit/>
          </a:bodyPr>
          <a:lstStyle/>
          <a:p>
            <a:pPr algn="r" rtl="1">
              <a:buFont typeface="Wingdings" pitchFamily="2" charset="2"/>
              <a:buChar char="v"/>
            </a:pPr>
            <a:r>
              <a:rPr lang="ar-KW" sz="3600" dirty="0">
                <a:solidFill>
                  <a:schemeClr val="tx2"/>
                </a:solidFill>
              </a:rPr>
              <a:t>المرحلة </a:t>
            </a:r>
            <a:r>
              <a:rPr lang="ar-KW" sz="3600" dirty="0" smtClean="0">
                <a:solidFill>
                  <a:schemeClr val="tx2"/>
                </a:solidFill>
              </a:rPr>
              <a:t>الثالثة:</a:t>
            </a:r>
          </a:p>
          <a:p>
            <a:pPr algn="r" rtl="1">
              <a:buFontTx/>
              <a:buChar char="-"/>
            </a:pPr>
            <a:r>
              <a:rPr lang="ar-KW" sz="3600" dirty="0" smtClean="0">
                <a:solidFill>
                  <a:schemeClr val="tx2"/>
                </a:solidFill>
              </a:rPr>
              <a:t>تبت </a:t>
            </a:r>
            <a:r>
              <a:rPr lang="ar-KW" sz="3600" dirty="0">
                <a:solidFill>
                  <a:schemeClr val="tx2"/>
                </a:solidFill>
              </a:rPr>
              <a:t>الهيئة فيه </a:t>
            </a:r>
            <a:r>
              <a:rPr lang="ar-KW" sz="3600" dirty="0" smtClean="0">
                <a:solidFill>
                  <a:schemeClr val="tx2"/>
                </a:solidFill>
              </a:rPr>
              <a:t>خلال </a:t>
            </a:r>
            <a:r>
              <a:rPr lang="ar-KW" sz="3600" dirty="0">
                <a:solidFill>
                  <a:schemeClr val="tx2"/>
                </a:solidFill>
              </a:rPr>
              <a:t>ثلاثين يوماً من ا</a:t>
            </a:r>
            <a:r>
              <a:rPr lang="ar-KW" sz="3600" dirty="0" smtClean="0">
                <a:solidFill>
                  <a:schemeClr val="tx2"/>
                </a:solidFill>
              </a:rPr>
              <a:t>ستيفاءالمعلومات </a:t>
            </a:r>
            <a:r>
              <a:rPr lang="ar-KW" sz="3600" dirty="0">
                <a:solidFill>
                  <a:schemeClr val="tx2"/>
                </a:solidFill>
              </a:rPr>
              <a:t>والمستندات </a:t>
            </a:r>
            <a:r>
              <a:rPr lang="ar-KW" sz="3600" dirty="0" smtClean="0">
                <a:solidFill>
                  <a:schemeClr val="tx2"/>
                </a:solidFill>
              </a:rPr>
              <a:t>المطلوبة.</a:t>
            </a:r>
          </a:p>
          <a:p>
            <a:pPr algn="r" rtl="1">
              <a:buFontTx/>
              <a:buChar char="-"/>
            </a:pPr>
            <a:r>
              <a:rPr lang="ar-KW" sz="3600" dirty="0" smtClean="0">
                <a:solidFill>
                  <a:schemeClr val="tx2"/>
                </a:solidFill>
              </a:rPr>
              <a:t>إخطار مقدم الطلب بقرار التجديد. (في حال رفض التجديد يكون القرار مسبباً) </a:t>
            </a:r>
            <a:endParaRPr lang="ar-KW" sz="36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solidFill>
                  <a:prstClr val="black">
                    <a:tint val="75000"/>
                  </a:prstClr>
                </a:solidFill>
              </a:rPr>
              <a:pPr/>
              <a:t>15</a:t>
            </a:fld>
            <a:endParaRPr lang="en-GB" dirty="0">
              <a:solidFill>
                <a:prstClr val="black">
                  <a:tint val="75000"/>
                </a:prstClr>
              </a:solidFill>
            </a:endParaRPr>
          </a:p>
        </p:txBody>
      </p:sp>
    </p:spTree>
    <p:extLst>
      <p:ext uri="{BB962C8B-B14F-4D97-AF65-F5344CB8AC3E}">
        <p14:creationId xmlns:p14="http://schemas.microsoft.com/office/powerpoint/2010/main" xmlns="" val="4185586577"/>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fontScale="90000"/>
          </a:bodyPr>
          <a:lstStyle/>
          <a:p>
            <a:pPr lvl="0" algn="r" rtl="1" fontAlgn="base">
              <a:spcAft>
                <a:spcPct val="0"/>
              </a:spcAft>
            </a:pPr>
            <a:r>
              <a:rPr lang="ar-KW" sz="3600" b="1" dirty="0" smtClean="0">
                <a:solidFill>
                  <a:schemeClr val="tx2"/>
                </a:solidFill>
                <a:latin typeface="Sakkal Majalla" pitchFamily="2" charset="-78"/>
                <a:cs typeface="Arial" charset="0"/>
              </a:rPr>
              <a:t/>
            </a:r>
            <a:br>
              <a:rPr lang="ar-KW" sz="3600" b="1" dirty="0" smtClean="0">
                <a:solidFill>
                  <a:schemeClr val="tx2"/>
                </a:solidFill>
                <a:latin typeface="Sakkal Majalla" pitchFamily="2" charset="-78"/>
                <a:cs typeface="Arial" charset="0"/>
              </a:rPr>
            </a:br>
            <a:r>
              <a:rPr lang="ar-KW" sz="3600" b="1" dirty="0" smtClean="0">
                <a:solidFill>
                  <a:schemeClr val="tx2"/>
                </a:solidFill>
                <a:latin typeface="Sakkal Majalla" pitchFamily="2" charset="-78"/>
                <a:cs typeface="Arial" charset="0"/>
              </a:rPr>
              <a:t>4- </a:t>
            </a:r>
            <a:r>
              <a:rPr lang="ar-KW" sz="3600" b="1" dirty="0">
                <a:solidFill>
                  <a:schemeClr val="tx2"/>
                </a:solidFill>
                <a:latin typeface="Sakkal Majalla" pitchFamily="2" charset="-78"/>
                <a:cs typeface="Arial" charset="0"/>
              </a:rPr>
              <a:t>نموذج طلب تجديد ترخيص أنشطة أوراق مالية</a:t>
            </a:r>
            <a:r>
              <a:rPr lang="ar-KW" sz="3600" b="1" dirty="0" smtClean="0">
                <a:solidFill>
                  <a:schemeClr val="tx2"/>
                </a:solidFill>
                <a:latin typeface="Sakkal Majalla" pitchFamily="2" charset="-78"/>
                <a:cs typeface="Arial" charset="0"/>
              </a:rPr>
              <a:t/>
            </a:r>
            <a:br>
              <a:rPr lang="ar-KW" sz="3600" b="1" dirty="0" smtClean="0">
                <a:solidFill>
                  <a:schemeClr val="tx2"/>
                </a:solidFill>
                <a:latin typeface="Sakkal Majalla" pitchFamily="2" charset="-78"/>
                <a:cs typeface="Arial" charset="0"/>
              </a:rPr>
            </a:b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a:xfrm>
            <a:off x="6588224" y="6580981"/>
            <a:ext cx="2133600" cy="365125"/>
          </a:xfrm>
        </p:spPr>
        <p:txBody>
          <a:bodyPr/>
          <a:lstStyle/>
          <a:p>
            <a:fld id="{8DDEC8EC-0F4B-4CDB-8AC0-556EC31B66C3}" type="slidenum">
              <a:rPr lang="en-GB" smtClean="0">
                <a:solidFill>
                  <a:prstClr val="black">
                    <a:tint val="75000"/>
                  </a:prstClr>
                </a:solidFill>
              </a:rPr>
              <a:pPr/>
              <a:t>16</a:t>
            </a:fld>
            <a:endParaRPr lang="en-GB"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46696" y="6615208"/>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1"/>
            <a:ext cx="8229600" cy="4525963"/>
          </a:xfrm>
        </p:spPr>
        <p:txBody>
          <a:bodyPr>
            <a:normAutofit/>
          </a:bodyPr>
          <a:lstStyle/>
          <a:p>
            <a:pPr marL="0" indent="0" algn="r" rtl="1">
              <a:buNone/>
            </a:pPr>
            <a:endParaRPr lang="ar-KW" sz="3600" dirty="0" smtClean="0"/>
          </a:p>
          <a:p>
            <a:pPr marL="0" indent="0" algn="r" rtl="1">
              <a:buNone/>
            </a:pPr>
            <a:endParaRPr lang="ar-KW" sz="3600" dirty="0"/>
          </a:p>
          <a:p>
            <a:pPr marL="0" indent="0" algn="ctr" rtl="1">
              <a:buNone/>
            </a:pPr>
            <a:r>
              <a:rPr lang="ar-KW" sz="3600" dirty="0" smtClean="0">
                <a:solidFill>
                  <a:schemeClr val="tx2"/>
                </a:solidFill>
              </a:rPr>
              <a:t>النموذج المعتمد من قبل هيئة أسواق المال والخاص بطلب تجديد ترخيص أنشطة أوراق مالية</a:t>
            </a:r>
          </a:p>
        </p:txBody>
      </p:sp>
    </p:spTree>
    <p:extLst>
      <p:ext uri="{BB962C8B-B14F-4D97-AF65-F5344CB8AC3E}">
        <p14:creationId xmlns:p14="http://schemas.microsoft.com/office/powerpoint/2010/main" xmlns="" val="3056943502"/>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fontScale="90000"/>
          </a:bodyPr>
          <a:lstStyle/>
          <a:p>
            <a:pPr lvl="0" algn="r" rtl="1" fontAlgn="base">
              <a:spcAft>
                <a:spcPct val="0"/>
              </a:spcAft>
            </a:pPr>
            <a:r>
              <a:rPr lang="ar-KW" sz="3600" b="1" dirty="0" smtClean="0">
                <a:solidFill>
                  <a:schemeClr val="tx2"/>
                </a:solidFill>
                <a:latin typeface="Sakkal Majalla" pitchFamily="2" charset="-78"/>
                <a:cs typeface="Arial" charset="0"/>
              </a:rPr>
              <a:t/>
            </a:r>
            <a:br>
              <a:rPr lang="ar-KW" sz="3600" b="1" dirty="0" smtClean="0">
                <a:solidFill>
                  <a:schemeClr val="tx2"/>
                </a:solidFill>
                <a:latin typeface="Sakkal Majalla" pitchFamily="2" charset="-78"/>
                <a:cs typeface="Arial" charset="0"/>
              </a:rPr>
            </a:br>
            <a:r>
              <a:rPr lang="ar-KW" sz="3600" b="1" dirty="0" smtClean="0">
                <a:solidFill>
                  <a:schemeClr val="tx2"/>
                </a:solidFill>
                <a:latin typeface="Sakkal Majalla" pitchFamily="2" charset="-78"/>
                <a:cs typeface="Arial" charset="0"/>
              </a:rPr>
              <a:t>4- </a:t>
            </a:r>
            <a:r>
              <a:rPr lang="ar-KW" sz="3600" b="1" dirty="0">
                <a:solidFill>
                  <a:schemeClr val="tx2"/>
                </a:solidFill>
                <a:latin typeface="Sakkal Majalla" pitchFamily="2" charset="-78"/>
                <a:cs typeface="Arial" charset="0"/>
              </a:rPr>
              <a:t>نموذج طلب تجديد ترخيص أنشطة أوراق مالية</a:t>
            </a:r>
            <a:r>
              <a:rPr lang="ar-KW" sz="3600" b="1" dirty="0" smtClean="0">
                <a:solidFill>
                  <a:schemeClr val="tx2"/>
                </a:solidFill>
                <a:latin typeface="Sakkal Majalla" pitchFamily="2" charset="-78"/>
                <a:cs typeface="Arial" charset="0"/>
              </a:rPr>
              <a:t/>
            </a:r>
            <a:br>
              <a:rPr lang="ar-KW" sz="3600" b="1" dirty="0" smtClean="0">
                <a:solidFill>
                  <a:schemeClr val="tx2"/>
                </a:solidFill>
                <a:latin typeface="Sakkal Majalla" pitchFamily="2" charset="-78"/>
                <a:cs typeface="Arial" charset="0"/>
              </a:rPr>
            </a:b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a:xfrm>
            <a:off x="6588224" y="6580981"/>
            <a:ext cx="2133600" cy="365125"/>
          </a:xfrm>
        </p:spPr>
        <p:txBody>
          <a:bodyPr/>
          <a:lstStyle/>
          <a:p>
            <a:fld id="{8DDEC8EC-0F4B-4CDB-8AC0-556EC31B66C3}" type="slidenum">
              <a:rPr lang="en-GB" smtClean="0">
                <a:solidFill>
                  <a:prstClr val="black">
                    <a:tint val="75000"/>
                  </a:prstClr>
                </a:solidFill>
              </a:rPr>
              <a:pPr/>
              <a:t>17</a:t>
            </a:fld>
            <a:endParaRPr lang="en-GB" dirty="0">
              <a:solidFill>
                <a:prstClr val="black">
                  <a:tint val="75000"/>
                </a:prstClr>
              </a:solidFill>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546696" y="6615208"/>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28" name="Picture 4" descr="C:\Users\Easaad\Desktop\Untitled2.jpg"/>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1769368" y="1316939"/>
            <a:ext cx="5553075" cy="52482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3967950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fontScale="90000"/>
          </a:bodyPr>
          <a:lstStyle/>
          <a:p>
            <a:pPr lvl="0" algn="r" rtl="1" fontAlgn="base">
              <a:spcAft>
                <a:spcPct val="0"/>
              </a:spcAft>
            </a:pPr>
            <a:r>
              <a:rPr lang="ar-KW" sz="3600" b="1" dirty="0" smtClean="0">
                <a:solidFill>
                  <a:schemeClr val="tx2"/>
                </a:solidFill>
                <a:latin typeface="Sakkal Majalla" pitchFamily="2" charset="-78"/>
                <a:cs typeface="Arial" charset="0"/>
              </a:rPr>
              <a:t/>
            </a:r>
            <a:br>
              <a:rPr lang="ar-KW" sz="3600" b="1" dirty="0" smtClean="0">
                <a:solidFill>
                  <a:schemeClr val="tx2"/>
                </a:solidFill>
                <a:latin typeface="Sakkal Majalla" pitchFamily="2" charset="-78"/>
                <a:cs typeface="Arial" charset="0"/>
              </a:rPr>
            </a:br>
            <a:r>
              <a:rPr lang="ar-KW" sz="3600" b="1" dirty="0" smtClean="0">
                <a:solidFill>
                  <a:schemeClr val="tx2"/>
                </a:solidFill>
                <a:latin typeface="Sakkal Majalla" pitchFamily="2" charset="-78"/>
                <a:cs typeface="Arial" charset="0"/>
              </a:rPr>
              <a:t>4- </a:t>
            </a:r>
            <a:r>
              <a:rPr lang="ar-KW" sz="3600" b="1" dirty="0">
                <a:solidFill>
                  <a:schemeClr val="tx2"/>
                </a:solidFill>
                <a:latin typeface="Sakkal Majalla" pitchFamily="2" charset="-78"/>
                <a:cs typeface="Arial" charset="0"/>
              </a:rPr>
              <a:t>نموذج طلب تجديد ترخيص أنشطة أوراق مالية</a:t>
            </a:r>
            <a:r>
              <a:rPr lang="ar-KW" sz="3600" b="1" dirty="0" smtClean="0">
                <a:solidFill>
                  <a:schemeClr val="tx2"/>
                </a:solidFill>
                <a:latin typeface="Sakkal Majalla" pitchFamily="2" charset="-78"/>
                <a:cs typeface="Arial" charset="0"/>
              </a:rPr>
              <a:t/>
            </a:r>
            <a:br>
              <a:rPr lang="ar-KW" sz="3600" b="1" dirty="0" smtClean="0">
                <a:solidFill>
                  <a:schemeClr val="tx2"/>
                </a:solidFill>
                <a:latin typeface="Sakkal Majalla" pitchFamily="2" charset="-78"/>
                <a:cs typeface="Arial" charset="0"/>
              </a:rPr>
            </a:b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a:xfrm>
            <a:off x="6588224" y="6580981"/>
            <a:ext cx="2133600" cy="365125"/>
          </a:xfrm>
        </p:spPr>
        <p:txBody>
          <a:bodyPr/>
          <a:lstStyle/>
          <a:p>
            <a:fld id="{8DDEC8EC-0F4B-4CDB-8AC0-556EC31B66C3}" type="slidenum">
              <a:rPr lang="en-GB" smtClean="0">
                <a:solidFill>
                  <a:prstClr val="black">
                    <a:tint val="75000"/>
                  </a:prstClr>
                </a:solidFill>
              </a:rPr>
              <a:pPr/>
              <a:t>18</a:t>
            </a:fld>
            <a:endParaRPr lang="en-GB"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46696" y="6615208"/>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2050" name="Picture 2" descr="C:\Users\Easaad\Desktop\Untitled.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1763688" y="1295401"/>
            <a:ext cx="5400600" cy="52655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25573996"/>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fontScale="90000"/>
          </a:bodyPr>
          <a:lstStyle/>
          <a:p>
            <a:pPr lvl="0" algn="r" rtl="1" fontAlgn="base">
              <a:spcAft>
                <a:spcPct val="0"/>
              </a:spcAft>
            </a:pPr>
            <a:r>
              <a:rPr lang="ar-KW" sz="3600" b="1" dirty="0" smtClean="0">
                <a:solidFill>
                  <a:schemeClr val="tx2"/>
                </a:solidFill>
                <a:latin typeface="Sakkal Majalla" pitchFamily="2" charset="-78"/>
                <a:cs typeface="Arial" charset="0"/>
              </a:rPr>
              <a:t>4- </a:t>
            </a:r>
            <a:r>
              <a:rPr lang="ar-KW" sz="3600" b="1" dirty="0">
                <a:solidFill>
                  <a:schemeClr val="tx2"/>
                </a:solidFill>
                <a:latin typeface="Sakkal Majalla" pitchFamily="2" charset="-78"/>
                <a:cs typeface="Arial" charset="0"/>
              </a:rPr>
              <a:t>نموذج طلب تجديد ترخيص أنشطة أوراق مالية</a:t>
            </a:r>
            <a:r>
              <a:rPr lang="ar-KW" sz="3600" b="1" dirty="0" smtClean="0">
                <a:solidFill>
                  <a:schemeClr val="tx2"/>
                </a:solidFill>
                <a:latin typeface="Sakkal Majalla" pitchFamily="2" charset="-78"/>
                <a:cs typeface="Arial" charset="0"/>
              </a:rPr>
              <a:t/>
            </a:r>
            <a:br>
              <a:rPr lang="ar-KW" sz="3600" b="1" dirty="0" smtClean="0">
                <a:solidFill>
                  <a:schemeClr val="tx2"/>
                </a:solidFill>
                <a:latin typeface="Sakkal Majalla" pitchFamily="2" charset="-78"/>
                <a:cs typeface="Arial" charset="0"/>
              </a:rPr>
            </a:b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a:xfrm>
            <a:off x="6588224" y="6580981"/>
            <a:ext cx="2133600" cy="365125"/>
          </a:xfrm>
        </p:spPr>
        <p:txBody>
          <a:bodyPr/>
          <a:lstStyle/>
          <a:p>
            <a:fld id="{8DDEC8EC-0F4B-4CDB-8AC0-556EC31B66C3}" type="slidenum">
              <a:rPr lang="en-GB" smtClean="0">
                <a:solidFill>
                  <a:prstClr val="black">
                    <a:tint val="75000"/>
                  </a:prstClr>
                </a:solidFill>
              </a:rPr>
              <a:pPr/>
              <a:t>19</a:t>
            </a:fld>
            <a:endParaRPr lang="en-GB"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46696" y="6615208"/>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3074" name="Picture 2" descr="C:\Users\Easaad\Desktop\Untitled.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1979712" y="1321460"/>
            <a:ext cx="5150459" cy="529374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18907419"/>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1"/>
            <a:ext cx="8229600" cy="4525963"/>
          </a:xfrm>
        </p:spPr>
        <p:txBody>
          <a:bodyPr anchor="ctr">
            <a:normAutofit/>
          </a:bodyPr>
          <a:lstStyle/>
          <a:p>
            <a:pPr marL="0" lvl="0" indent="0" algn="ctr" rtl="1" fontAlgn="base">
              <a:spcBef>
                <a:spcPct val="0"/>
              </a:spcBef>
              <a:spcAft>
                <a:spcPts val="600"/>
              </a:spcAft>
              <a:buNone/>
            </a:pPr>
            <a:r>
              <a:rPr lang="ar-KW" sz="2800" dirty="0" smtClean="0">
                <a:solidFill>
                  <a:schemeClr val="tx2"/>
                </a:solidFill>
                <a:latin typeface="Calibri" pitchFamily="34" charset="0"/>
              </a:rPr>
              <a:t>تهدف الورشة إلى توضيح دور الهيئة تحديداً إدارة التراخيص والتسجيل فيما يخص تجديد الترخيص الممنوح للشخص (طبيعي/ اعتباري) من قبل الهيئة لممارسة نشاط من أنشطة الأوراق المالية المنصوص عليها في المادة 124 من اللائحة التنفيذية للقانون رقم 7 لسنة 2010. </a:t>
            </a:r>
          </a:p>
          <a:p>
            <a:pPr marL="0" lvl="0" indent="0" algn="just" rtl="1" fontAlgn="base">
              <a:spcBef>
                <a:spcPct val="0"/>
              </a:spcBef>
              <a:spcAft>
                <a:spcPts val="600"/>
              </a:spcAft>
              <a:buNone/>
            </a:pPr>
            <a:endParaRPr lang="ar-KW" sz="28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8DDEC8EC-0F4B-4CDB-8AC0-556EC31B66C3}" type="slidenum">
              <a:rPr lang="en-GB" smtClean="0"/>
              <a:pPr/>
              <a:t>2</a:t>
            </a:fld>
            <a:endParaRPr lang="en-GB"/>
          </a:p>
        </p:txBody>
      </p:sp>
    </p:spTree>
    <p:extLst>
      <p:ext uri="{BB962C8B-B14F-4D97-AF65-F5344CB8AC3E}">
        <p14:creationId xmlns:p14="http://schemas.microsoft.com/office/powerpoint/2010/main" xmlns="" val="3476413137"/>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fontScale="90000"/>
          </a:bodyPr>
          <a:lstStyle/>
          <a:p>
            <a:pPr lvl="0" algn="r" rtl="1" fontAlgn="base">
              <a:spcAft>
                <a:spcPct val="0"/>
              </a:spcAft>
            </a:pPr>
            <a:r>
              <a:rPr lang="ar-KW" sz="3600" b="1" dirty="0" smtClean="0">
                <a:solidFill>
                  <a:schemeClr val="tx2"/>
                </a:solidFill>
                <a:latin typeface="Sakkal Majalla" pitchFamily="2" charset="-78"/>
                <a:cs typeface="Arial" charset="0"/>
              </a:rPr>
              <a:t>4- </a:t>
            </a:r>
            <a:r>
              <a:rPr lang="ar-KW" sz="3600" b="1" dirty="0">
                <a:solidFill>
                  <a:schemeClr val="tx2"/>
                </a:solidFill>
                <a:latin typeface="Sakkal Majalla" pitchFamily="2" charset="-78"/>
                <a:cs typeface="Arial" charset="0"/>
              </a:rPr>
              <a:t>نموذج طلب تجديد ترخيص أنشطة أوراق مالية</a:t>
            </a:r>
            <a:r>
              <a:rPr lang="ar-KW" sz="3600" b="1" dirty="0" smtClean="0">
                <a:solidFill>
                  <a:schemeClr val="tx2"/>
                </a:solidFill>
                <a:latin typeface="Sakkal Majalla" pitchFamily="2" charset="-78"/>
                <a:cs typeface="Arial" charset="0"/>
              </a:rPr>
              <a:t/>
            </a:r>
            <a:br>
              <a:rPr lang="ar-KW" sz="3600" b="1" dirty="0" smtClean="0">
                <a:solidFill>
                  <a:schemeClr val="tx2"/>
                </a:solidFill>
                <a:latin typeface="Sakkal Majalla" pitchFamily="2" charset="-78"/>
                <a:cs typeface="Arial" charset="0"/>
              </a:rPr>
            </a:b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a:xfrm>
            <a:off x="6588224" y="6580981"/>
            <a:ext cx="2133600" cy="365125"/>
          </a:xfrm>
        </p:spPr>
        <p:txBody>
          <a:bodyPr/>
          <a:lstStyle/>
          <a:p>
            <a:fld id="{8DDEC8EC-0F4B-4CDB-8AC0-556EC31B66C3}" type="slidenum">
              <a:rPr lang="en-GB" smtClean="0">
                <a:solidFill>
                  <a:prstClr val="black">
                    <a:tint val="75000"/>
                  </a:prstClr>
                </a:solidFill>
              </a:rPr>
              <a:pPr/>
              <a:t>20</a:t>
            </a:fld>
            <a:endParaRPr lang="en-GB"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46696" y="6615208"/>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4099" name="Picture 3" descr="C:\Users\Easaad\Desktop\4.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1979713" y="1412776"/>
            <a:ext cx="5256583" cy="52024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3240519"/>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2"/>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2" y="0"/>
            <a:ext cx="2222937" cy="6858000"/>
          </a:xfrm>
          <a:prstGeom prst="rect">
            <a:avLst/>
          </a:prstGeom>
          <a:ln w="28575">
            <a:noFill/>
          </a:ln>
        </p:spPr>
      </p:pic>
      <p:sp>
        <p:nvSpPr>
          <p:cNvPr id="3" name="Slide Number Placeholder 2"/>
          <p:cNvSpPr>
            <a:spLocks noGrp="1"/>
          </p:cNvSpPr>
          <p:nvPr>
            <p:ph type="sldNum" sz="quarter" idx="12"/>
          </p:nvPr>
        </p:nvSpPr>
        <p:spPr/>
        <p:txBody>
          <a:bodyPr/>
          <a:lstStyle/>
          <a:p>
            <a:fld id="{8DDEC8EC-0F4B-4CDB-8AC0-556EC31B66C3}" type="slidenum">
              <a:rPr lang="en-GB" smtClean="0"/>
              <a:pPr/>
              <a:t>21</a:t>
            </a:fld>
            <a:endParaRPr lang="en-GB"/>
          </a:p>
        </p:txBody>
      </p:sp>
    </p:spTree>
    <p:extLst>
      <p:ext uri="{BB962C8B-B14F-4D97-AF65-F5344CB8AC3E}">
        <p14:creationId xmlns:p14="http://schemas.microsoft.com/office/powerpoint/2010/main" xmlns="" val="847386689"/>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1"/>
            <a:ext cx="8229600" cy="4525963"/>
          </a:xfrm>
        </p:spPr>
        <p:txBody>
          <a:bodyPr>
            <a:normAutofit/>
          </a:bodyPr>
          <a:lstStyle/>
          <a:p>
            <a:pPr marL="0" lvl="0" indent="0" algn="r" rtl="1" fontAlgn="base">
              <a:spcBef>
                <a:spcPct val="0"/>
              </a:spcBef>
              <a:spcAft>
                <a:spcPts val="600"/>
              </a:spcAft>
              <a:buNone/>
            </a:pPr>
            <a:r>
              <a:rPr lang="ar-KW" sz="2800" b="1" dirty="0" smtClean="0">
                <a:solidFill>
                  <a:schemeClr val="tx2"/>
                </a:solidFill>
                <a:latin typeface="Calibri" pitchFamily="34" charset="0"/>
              </a:rPr>
              <a:t>الترخيص:</a:t>
            </a:r>
            <a:endParaRPr lang="en-US" sz="2800" b="1" dirty="0">
              <a:solidFill>
                <a:schemeClr val="tx2"/>
              </a:solidFill>
              <a:latin typeface="Calibri" pitchFamily="34" charset="0"/>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أنشطة الأوراق المالية المرخصة </a:t>
            </a:r>
          </a:p>
          <a:p>
            <a:pPr lvl="0" algn="r" rtl="1" fontAlgn="base">
              <a:spcBef>
                <a:spcPct val="0"/>
              </a:spcBef>
              <a:spcAft>
                <a:spcPts val="600"/>
              </a:spcAft>
              <a:buFont typeface="+mj-lt"/>
              <a:buAutoNum type="arabicPeriod"/>
            </a:pPr>
            <a:r>
              <a:rPr lang="ar-KW" sz="2800" dirty="0">
                <a:solidFill>
                  <a:schemeClr val="tx2"/>
                </a:solidFill>
                <a:latin typeface="Calibri" pitchFamily="34" charset="0"/>
              </a:rPr>
              <a:t>الأشخاص المعنيين بتجديد رخصهم</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تجديد الترخيص</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عرض نموذج تجديد ترخيص أنشطة الأوراق المالية</a:t>
            </a:r>
          </a:p>
          <a:p>
            <a:pPr lvl="0" algn="r" rtl="1" fontAlgn="base">
              <a:spcBef>
                <a:spcPct val="0"/>
              </a:spcBef>
              <a:spcAft>
                <a:spcPts val="600"/>
              </a:spcAft>
              <a:buFont typeface="+mj-lt"/>
              <a:buAutoNum type="arabicPeriod"/>
            </a:pPr>
            <a:endParaRPr lang="ar-KW" sz="28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8DDEC8EC-0F4B-4CDB-8AC0-556EC31B66C3}" type="slidenum">
              <a:rPr lang="en-GB" smtClean="0"/>
              <a:pPr/>
              <a:t>3</a:t>
            </a:fld>
            <a:endParaRPr lang="en-GB"/>
          </a:p>
        </p:txBody>
      </p:sp>
    </p:spTree>
    <p:extLst>
      <p:ext uri="{BB962C8B-B14F-4D97-AF65-F5344CB8AC3E}">
        <p14:creationId xmlns:p14="http://schemas.microsoft.com/office/powerpoint/2010/main" xmlns="" val="2754184225"/>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fontScale="90000"/>
          </a:bodyPr>
          <a:lstStyle/>
          <a:p>
            <a:pPr algn="r" rtl="1" fontAlgn="base">
              <a:spcAft>
                <a:spcPct val="0"/>
              </a:spcAft>
            </a:pPr>
            <a:r>
              <a:rPr lang="ar-KW" sz="3600" b="1" u="sng" dirty="0" smtClean="0">
                <a:solidFill>
                  <a:schemeClr val="tx2"/>
                </a:solidFill>
                <a:effectLst>
                  <a:outerShdw blurRad="38100" dist="38100" dir="2700000" algn="tl">
                    <a:srgbClr val="000000">
                      <a:alpha val="43137"/>
                    </a:srgbClr>
                  </a:outerShdw>
                </a:effectLst>
                <a:latin typeface="Sakkal Majalla" pitchFamily="2" charset="-78"/>
                <a:cs typeface="Arial"/>
              </a:rPr>
              <a:t>1</a:t>
            </a:r>
            <a:r>
              <a:rPr lang="ar-KW" sz="3600" b="1" u="sng" dirty="0">
                <a:solidFill>
                  <a:schemeClr val="tx2"/>
                </a:solidFill>
                <a:effectLst>
                  <a:outerShdw blurRad="38100" dist="38100" dir="2700000" algn="tl">
                    <a:srgbClr val="000000">
                      <a:alpha val="43137"/>
                    </a:srgbClr>
                  </a:outerShdw>
                </a:effectLst>
                <a:latin typeface="Calibri" pitchFamily="34" charset="0"/>
              </a:rPr>
              <a:t>- أنشطة الأوراق </a:t>
            </a:r>
            <a:r>
              <a:rPr lang="ar-KW" sz="3600" b="1" u="sng" dirty="0" smtClean="0">
                <a:solidFill>
                  <a:schemeClr val="tx2"/>
                </a:solidFill>
                <a:effectLst>
                  <a:outerShdw blurRad="38100" dist="38100" dir="2700000" algn="tl">
                    <a:srgbClr val="000000">
                      <a:alpha val="43137"/>
                    </a:srgbClr>
                  </a:outerShdw>
                </a:effectLst>
                <a:latin typeface="Calibri" pitchFamily="34" charset="0"/>
              </a:rPr>
              <a:t>المالية المرخصة</a:t>
            </a:r>
            <a:r>
              <a:rPr lang="ar-KW" sz="3600" b="1" u="sng" dirty="0">
                <a:solidFill>
                  <a:schemeClr val="tx2"/>
                </a:solidFill>
                <a:effectLst>
                  <a:outerShdw blurRad="38100" dist="38100" dir="2700000" algn="tl">
                    <a:srgbClr val="000000">
                      <a:alpha val="43137"/>
                    </a:srgbClr>
                  </a:outerShdw>
                </a:effectLst>
                <a:latin typeface="Calibri" pitchFamily="34" charset="0"/>
              </a:rPr>
              <a:t/>
            </a:r>
            <a:br>
              <a:rPr lang="ar-KW" sz="3600" b="1" u="sng" dirty="0">
                <a:solidFill>
                  <a:schemeClr val="tx2"/>
                </a:solidFill>
                <a:effectLst>
                  <a:outerShdw blurRad="38100" dist="38100" dir="2700000" algn="tl">
                    <a:srgbClr val="000000">
                      <a:alpha val="43137"/>
                    </a:srgbClr>
                  </a:outerShdw>
                </a:effectLst>
                <a:latin typeface="Calibri" pitchFamily="34" charset="0"/>
              </a:rPr>
            </a:b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1"/>
            <a:ext cx="8229600" cy="4421088"/>
          </a:xfrm>
        </p:spPr>
        <p:txBody>
          <a:bodyPr>
            <a:normAutofit fontScale="77500" lnSpcReduction="20000"/>
          </a:bodyPr>
          <a:lstStyle/>
          <a:p>
            <a:pPr marL="0" lvl="0" indent="0" algn="just" rtl="1" fontAlgn="base">
              <a:lnSpc>
                <a:spcPct val="115000"/>
              </a:lnSpc>
              <a:spcBef>
                <a:spcPts val="0"/>
              </a:spcBef>
              <a:buNone/>
            </a:pPr>
            <a:endParaRPr lang="en-US" sz="2400" dirty="0">
              <a:solidFill>
                <a:schemeClr val="tx2"/>
              </a:solidFill>
              <a:ea typeface="Calibri"/>
            </a:endParaRPr>
          </a:p>
          <a:p>
            <a:pPr marL="0" lvl="0" indent="0" algn="r" rtl="1" fontAlgn="base">
              <a:spcAft>
                <a:spcPct val="0"/>
              </a:spcAft>
              <a:buNone/>
            </a:pPr>
            <a:r>
              <a:rPr lang="ar-KW" sz="2400" dirty="0" smtClean="0">
                <a:solidFill>
                  <a:schemeClr val="tx2"/>
                </a:solidFill>
              </a:rPr>
              <a:t>تعتبر كافة الأنشطة المنصوص عليها في المادة (124) من اللائحة التنفيذية أنشطة يتوجب على الشخص الراغب مزاولتها، التقدم بطلب ترخيصها من قبل الهيئة.</a:t>
            </a:r>
            <a:endParaRPr lang="ar-KW" sz="2300" dirty="0" smtClean="0">
              <a:solidFill>
                <a:schemeClr val="tx2"/>
              </a:solidFill>
            </a:endParaRPr>
          </a:p>
          <a:p>
            <a:pPr lvl="0" algn="just" rtl="1" fontAlgn="base">
              <a:spcAft>
                <a:spcPct val="0"/>
              </a:spcAft>
              <a:buFont typeface="Arial" charset="0"/>
              <a:buChar char="•"/>
            </a:pPr>
            <a:r>
              <a:rPr lang="ar-KW" sz="2400" dirty="0" smtClean="0">
                <a:solidFill>
                  <a:schemeClr val="tx2"/>
                </a:solidFill>
              </a:rPr>
              <a:t>أنشطة الأوراق </a:t>
            </a:r>
            <a:r>
              <a:rPr lang="ar-KW" sz="2500" dirty="0">
                <a:solidFill>
                  <a:schemeClr val="tx2"/>
                </a:solidFill>
              </a:rPr>
              <a:t>المالية واجبة الترخيص</a:t>
            </a:r>
            <a:r>
              <a:rPr lang="ar-KW" sz="2400" dirty="0" smtClean="0">
                <a:solidFill>
                  <a:schemeClr val="tx2"/>
                </a:solidFill>
              </a:rPr>
              <a:t>:</a:t>
            </a:r>
          </a:p>
          <a:p>
            <a:pPr lvl="0" algn="just" rtl="1" fontAlgn="base">
              <a:spcAft>
                <a:spcPct val="0"/>
              </a:spcAft>
              <a:buFontTx/>
              <a:buChar char="-"/>
            </a:pPr>
            <a:r>
              <a:rPr lang="ar-KW" sz="2400" dirty="0" smtClean="0">
                <a:solidFill>
                  <a:schemeClr val="tx2"/>
                </a:solidFill>
              </a:rPr>
              <a:t>الوساطة </a:t>
            </a:r>
            <a:r>
              <a:rPr lang="ar-KW" sz="2400" dirty="0">
                <a:solidFill>
                  <a:schemeClr val="tx2"/>
                </a:solidFill>
              </a:rPr>
              <a:t>في </a:t>
            </a:r>
            <a:r>
              <a:rPr lang="ar-KW" sz="2400" dirty="0" smtClean="0">
                <a:solidFill>
                  <a:schemeClr val="tx2"/>
                </a:solidFill>
              </a:rPr>
              <a:t>شراء الأوراق المالية </a:t>
            </a:r>
            <a:r>
              <a:rPr lang="ar-KW" sz="2400" dirty="0">
                <a:solidFill>
                  <a:schemeClr val="tx2"/>
                </a:solidFill>
              </a:rPr>
              <a:t>وبيعها لحساب الغير مقابل </a:t>
            </a:r>
            <a:r>
              <a:rPr lang="ar-KW" sz="2500" dirty="0">
                <a:solidFill>
                  <a:schemeClr val="tx2"/>
                </a:solidFill>
              </a:rPr>
              <a:t>عمولة (مسجل/غير مسجل). </a:t>
            </a:r>
          </a:p>
          <a:p>
            <a:pPr lvl="0" algn="just" rtl="1" fontAlgn="base">
              <a:spcAft>
                <a:spcPct val="0"/>
              </a:spcAft>
              <a:buFontTx/>
              <a:buChar char="-"/>
            </a:pPr>
            <a:r>
              <a:rPr lang="ar-KW" sz="2500" dirty="0">
                <a:solidFill>
                  <a:schemeClr val="tx2"/>
                </a:solidFill>
              </a:rPr>
              <a:t> شراء وبيع شخص للأوراق المالية لحسابه الخاص (صانع سوق).</a:t>
            </a:r>
          </a:p>
          <a:p>
            <a:pPr lvl="0" algn="just" rtl="1" fontAlgn="base">
              <a:spcAft>
                <a:spcPct val="0"/>
              </a:spcAft>
              <a:buFontTx/>
              <a:buChar char="-"/>
            </a:pPr>
            <a:r>
              <a:rPr lang="ar-KW" sz="2500" dirty="0">
                <a:solidFill>
                  <a:schemeClr val="tx2"/>
                </a:solidFill>
              </a:rPr>
              <a:t>تقديم الاستشارات الاستثمارية المتعلقة بالأوراق المالية مقابل عمولة.</a:t>
            </a:r>
          </a:p>
          <a:p>
            <a:pPr lvl="0" algn="just" rtl="1" fontAlgn="base">
              <a:spcAft>
                <a:spcPct val="0"/>
              </a:spcAft>
              <a:buFontTx/>
              <a:buChar char="-"/>
            </a:pPr>
            <a:r>
              <a:rPr lang="ar-KW" sz="2500" dirty="0">
                <a:solidFill>
                  <a:schemeClr val="tx2"/>
                </a:solidFill>
              </a:rPr>
              <a:t>إدارة المحافظ الاستثمارية.</a:t>
            </a:r>
          </a:p>
          <a:p>
            <a:pPr lvl="0" algn="just" rtl="1" fontAlgn="base">
              <a:spcAft>
                <a:spcPct val="0"/>
              </a:spcAft>
              <a:buFontTx/>
              <a:buChar char="-"/>
            </a:pPr>
            <a:r>
              <a:rPr lang="ar-KW" sz="2500" dirty="0">
                <a:solidFill>
                  <a:schemeClr val="tx2"/>
                </a:solidFill>
              </a:rPr>
              <a:t>تأسيس وإدارة أنظمة استثمار جماعي.</a:t>
            </a:r>
          </a:p>
          <a:p>
            <a:pPr lvl="0" algn="just" rtl="1" fontAlgn="base">
              <a:spcAft>
                <a:spcPct val="0"/>
              </a:spcAft>
              <a:buFontTx/>
              <a:buChar char="-"/>
            </a:pPr>
            <a:r>
              <a:rPr lang="ar-KW" sz="2500" dirty="0">
                <a:solidFill>
                  <a:schemeClr val="tx2"/>
                </a:solidFill>
              </a:rPr>
              <a:t>حفظ الأصول المكونة لأنظمة الاستثمار الجماعي. </a:t>
            </a:r>
          </a:p>
          <a:p>
            <a:pPr lvl="0" algn="just" rtl="1" fontAlgn="base">
              <a:spcAft>
                <a:spcPct val="0"/>
              </a:spcAft>
              <a:buFontTx/>
              <a:buChar char="-"/>
            </a:pPr>
            <a:r>
              <a:rPr lang="ar-KW" sz="2500" dirty="0">
                <a:solidFill>
                  <a:schemeClr val="tx2"/>
                </a:solidFill>
              </a:rPr>
              <a:t>مراقب الاستثمار. </a:t>
            </a:r>
          </a:p>
          <a:p>
            <a:pPr lvl="0" algn="just" rtl="1" fontAlgn="base">
              <a:spcAft>
                <a:spcPct val="0"/>
              </a:spcAft>
              <a:buFontTx/>
              <a:buChar char="-"/>
            </a:pPr>
            <a:r>
              <a:rPr lang="ar-KW" sz="2500" dirty="0">
                <a:solidFill>
                  <a:schemeClr val="tx2"/>
                </a:solidFill>
              </a:rPr>
              <a:t>عرض أو بيع أوراق مالية لصالح مُصدرها أو حليفه أو الحصول على أوراق مالية من ال</a:t>
            </a:r>
            <a:r>
              <a:rPr lang="ar-KW" sz="2400" dirty="0">
                <a:solidFill>
                  <a:schemeClr val="tx2"/>
                </a:solidFill>
              </a:rPr>
              <a:t>مُصدر أو</a:t>
            </a:r>
          </a:p>
          <a:p>
            <a:pPr marL="0" lvl="0" indent="0" algn="just" rtl="1" fontAlgn="base">
              <a:spcAft>
                <a:spcPct val="0"/>
              </a:spcAft>
              <a:buNone/>
            </a:pPr>
            <a:r>
              <a:rPr lang="ar-KW" sz="2400" dirty="0">
                <a:solidFill>
                  <a:schemeClr val="tx2"/>
                </a:solidFill>
              </a:rPr>
              <a:t>      حليفه بغرض إعادة </a:t>
            </a:r>
            <a:r>
              <a:rPr lang="ar-KW" sz="2400" dirty="0" smtClean="0">
                <a:solidFill>
                  <a:schemeClr val="tx2"/>
                </a:solidFill>
              </a:rPr>
              <a:t>التسويق</a:t>
            </a:r>
            <a:r>
              <a:rPr lang="en-US" sz="2400" dirty="0">
                <a:solidFill>
                  <a:schemeClr val="tx2"/>
                </a:solidFill>
              </a:rPr>
              <a:t> </a:t>
            </a:r>
            <a:r>
              <a:rPr lang="ar-KW" sz="2400" dirty="0" smtClean="0">
                <a:solidFill>
                  <a:schemeClr val="tx2"/>
                </a:solidFill>
              </a:rPr>
              <a:t>(إدارة إصدار).</a:t>
            </a:r>
          </a:p>
          <a:p>
            <a:pPr lvl="0" algn="just" rtl="1" fontAlgn="base">
              <a:spcAft>
                <a:spcPct val="0"/>
              </a:spcAft>
              <a:buFontTx/>
              <a:buChar char="-"/>
            </a:pPr>
            <a:r>
              <a:rPr lang="ar-KW" sz="2500" dirty="0" smtClean="0">
                <a:solidFill>
                  <a:schemeClr val="tx2"/>
                </a:solidFill>
              </a:rPr>
              <a:t>وكالة </a:t>
            </a:r>
            <a:r>
              <a:rPr lang="ar-KW" sz="2500" dirty="0">
                <a:solidFill>
                  <a:schemeClr val="tx2"/>
                </a:solidFill>
              </a:rPr>
              <a:t>تصنيف ائتماني</a:t>
            </a:r>
            <a:r>
              <a:rPr lang="ar-KW" sz="2500" dirty="0" smtClean="0">
                <a:solidFill>
                  <a:schemeClr val="tx2"/>
                </a:solidFill>
              </a:rPr>
              <a:t>.</a:t>
            </a:r>
          </a:p>
          <a:p>
            <a:pPr lvl="0" algn="just" rtl="1" fontAlgn="base">
              <a:spcAft>
                <a:spcPct val="0"/>
              </a:spcAft>
              <a:buFontTx/>
              <a:buChar char="-"/>
            </a:pPr>
            <a:r>
              <a:rPr lang="ar-KW" sz="2400" dirty="0" smtClean="0">
                <a:solidFill>
                  <a:schemeClr val="tx2"/>
                </a:solidFill>
              </a:rPr>
              <a:t> </a:t>
            </a:r>
            <a:r>
              <a:rPr lang="ar-KW" sz="2400" dirty="0">
                <a:solidFill>
                  <a:schemeClr val="tx2"/>
                </a:solidFill>
              </a:rPr>
              <a:t>أي أنشطة أخرى تقرر </a:t>
            </a:r>
            <a:r>
              <a:rPr lang="ar-KW" sz="2500" dirty="0">
                <a:solidFill>
                  <a:schemeClr val="tx2"/>
                </a:solidFill>
              </a:rPr>
              <a:t>الهيئة اعتبارها أنشطة </a:t>
            </a:r>
            <a:r>
              <a:rPr lang="ar-KW" sz="2400" dirty="0" smtClean="0">
                <a:solidFill>
                  <a:schemeClr val="tx2"/>
                </a:solidFill>
              </a:rPr>
              <a:t>أوراق مالية</a:t>
            </a:r>
            <a:r>
              <a:rPr lang="ar-KW" sz="2400" dirty="0">
                <a:solidFill>
                  <a:schemeClr val="tx2"/>
                </a:solidFill>
              </a:rPr>
              <a:t>.</a:t>
            </a:r>
            <a:endParaRPr lang="en-US" sz="24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8DDEC8EC-0F4B-4CDB-8AC0-556EC31B66C3}" type="slidenum">
              <a:rPr lang="en-GB" smtClean="0"/>
              <a:pPr/>
              <a:t>4</a:t>
            </a:fld>
            <a:endParaRPr lang="en-GB"/>
          </a:p>
        </p:txBody>
      </p:sp>
    </p:spTree>
    <p:extLst>
      <p:ext uri="{BB962C8B-B14F-4D97-AF65-F5344CB8AC3E}">
        <p14:creationId xmlns:p14="http://schemas.microsoft.com/office/powerpoint/2010/main" xmlns="" val="2350404562"/>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rtl="1">
              <a:buNone/>
            </a:pPr>
            <a:endParaRPr lang="ar-KW" dirty="0" smtClean="0"/>
          </a:p>
          <a:p>
            <a:pPr marL="0" indent="0" algn="r" rtl="1">
              <a:buNone/>
            </a:pPr>
            <a:r>
              <a:rPr lang="ar-KW" sz="2800" dirty="0">
                <a:solidFill>
                  <a:schemeClr val="tx2"/>
                </a:solidFill>
                <a:latin typeface="Calibri" pitchFamily="34" charset="0"/>
              </a:rPr>
              <a:t>هم الأشخاص الصادر بحقهم ترخيص من قبل الهيئة على سبيل المثال حالياً:</a:t>
            </a:r>
          </a:p>
          <a:p>
            <a:pPr algn="r" rtl="1">
              <a:buFontTx/>
              <a:buChar char="-"/>
            </a:pPr>
            <a:r>
              <a:rPr lang="ar-KW" sz="2800" dirty="0">
                <a:solidFill>
                  <a:schemeClr val="tx2"/>
                </a:solidFill>
                <a:latin typeface="Calibri" pitchFamily="34" charset="0"/>
              </a:rPr>
              <a:t>شركات استثمار.</a:t>
            </a:r>
          </a:p>
          <a:p>
            <a:pPr algn="r" rtl="1">
              <a:buFontTx/>
              <a:buChar char="-"/>
            </a:pPr>
            <a:r>
              <a:rPr lang="ar-KW" sz="2800" dirty="0">
                <a:solidFill>
                  <a:schemeClr val="tx2"/>
                </a:solidFill>
                <a:latin typeface="Calibri" pitchFamily="34" charset="0"/>
              </a:rPr>
              <a:t>شركات الوساطة المالية.</a:t>
            </a: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p:txBody>
          <a:bodyPr>
            <a:normAutofit fontScale="90000"/>
          </a:bodyPr>
          <a:lstStyle/>
          <a:p>
            <a:pPr algn="r" rtl="1" fontAlgn="base">
              <a:spcAft>
                <a:spcPct val="0"/>
              </a:spcAft>
            </a:pPr>
            <a:r>
              <a:rPr lang="ar-KW" sz="3600" b="1" u="sng" dirty="0" smtClean="0">
                <a:solidFill>
                  <a:schemeClr val="tx2"/>
                </a:solidFill>
                <a:effectLst>
                  <a:outerShdw blurRad="38100" dist="38100" dir="2700000" algn="tl">
                    <a:srgbClr val="000000">
                      <a:alpha val="43137"/>
                    </a:srgbClr>
                  </a:outerShdw>
                </a:effectLst>
                <a:latin typeface="Sakkal Majalla" pitchFamily="2" charset="-78"/>
                <a:cs typeface="Arial"/>
              </a:rPr>
              <a:t>2- </a:t>
            </a:r>
            <a:r>
              <a:rPr lang="ar-KW" sz="3400" b="1" u="sng" dirty="0" smtClean="0">
                <a:solidFill>
                  <a:schemeClr val="tx2"/>
                </a:solidFill>
                <a:effectLst>
                  <a:outerShdw blurRad="38100" dist="38100" dir="2700000" algn="tl">
                    <a:srgbClr val="000000">
                      <a:alpha val="43137"/>
                    </a:srgbClr>
                  </a:outerShdw>
                </a:effectLst>
                <a:latin typeface="Sakkal Majalla" pitchFamily="2" charset="-78"/>
                <a:cs typeface="Arial"/>
              </a:rPr>
              <a:t>الأشخاص </a:t>
            </a:r>
            <a:r>
              <a:rPr lang="ar-KW" sz="3400" b="1" u="sng" dirty="0">
                <a:solidFill>
                  <a:schemeClr val="tx2"/>
                </a:solidFill>
                <a:effectLst>
                  <a:outerShdw blurRad="38100" dist="38100" dir="2700000" algn="tl">
                    <a:srgbClr val="000000">
                      <a:alpha val="43137"/>
                    </a:srgbClr>
                  </a:outerShdw>
                </a:effectLst>
                <a:latin typeface="Sakkal Majalla" pitchFamily="2" charset="-78"/>
                <a:cs typeface="Arial"/>
              </a:rPr>
              <a:t>المعنيون بتجديد </a:t>
            </a:r>
            <a:r>
              <a:rPr lang="ar-KW" sz="3400" b="1" u="sng" dirty="0" smtClean="0">
                <a:solidFill>
                  <a:schemeClr val="tx2"/>
                </a:solidFill>
                <a:effectLst>
                  <a:outerShdw blurRad="38100" dist="38100" dir="2700000" algn="tl">
                    <a:srgbClr val="000000">
                      <a:alpha val="43137"/>
                    </a:srgbClr>
                  </a:outerShdw>
                </a:effectLst>
                <a:latin typeface="Sakkal Majalla" pitchFamily="2" charset="-78"/>
                <a:cs typeface="Arial"/>
              </a:rPr>
              <a:t>رخصهم</a:t>
            </a:r>
            <a:r>
              <a:rPr lang="ar-KW" sz="3600" b="1" u="sng" dirty="0">
                <a:effectLst>
                  <a:outerShdw blurRad="38100" dist="38100" dir="2700000" algn="tl">
                    <a:srgbClr val="000000">
                      <a:alpha val="43137"/>
                    </a:srgbClr>
                  </a:outerShdw>
                </a:effectLst>
              </a:rPr>
              <a:t/>
            </a:r>
            <a:br>
              <a:rPr lang="ar-KW" sz="3600" b="1" u="sng" dirty="0">
                <a:effectLst>
                  <a:outerShdw blurRad="38100" dist="38100" dir="2700000" algn="tl">
                    <a:srgbClr val="000000">
                      <a:alpha val="43137"/>
                    </a:srgbClr>
                  </a:outerShdw>
                </a:effectLst>
              </a:rPr>
            </a:br>
            <a:endParaRPr lang="en-US" sz="3600" b="1" dirty="0">
              <a:solidFill>
                <a:schemeClr val="tx2"/>
              </a:solidFill>
              <a:latin typeface="Sakkal Majalla" pitchFamily="2" charset="-78"/>
              <a:cs typeface="Arial" charset="0"/>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pPr/>
              <a:t>5</a:t>
            </a:fld>
            <a:endParaRPr lang="en-GB"/>
          </a:p>
        </p:txBody>
      </p:sp>
    </p:spTree>
    <p:extLst>
      <p:ext uri="{BB962C8B-B14F-4D97-AF65-F5344CB8AC3E}">
        <p14:creationId xmlns:p14="http://schemas.microsoft.com/office/powerpoint/2010/main" xmlns="" val="2853173548"/>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v"/>
            </a:pPr>
            <a:endParaRPr lang="ar-KW" dirty="0" smtClean="0"/>
          </a:p>
          <a:p>
            <a:pPr algn="r" rtl="1">
              <a:buFont typeface="Wingdings" pitchFamily="2" charset="2"/>
              <a:buChar char="v"/>
            </a:pPr>
            <a:r>
              <a:rPr lang="ar-KW" sz="2800" dirty="0">
                <a:solidFill>
                  <a:schemeClr val="tx2"/>
                </a:solidFill>
                <a:latin typeface="Calibri" pitchFamily="34" charset="0"/>
              </a:rPr>
              <a:t>تنقسم عملية تجديد الترخيص إلى ثلاث مراحل:</a:t>
            </a:r>
          </a:p>
          <a:p>
            <a:pPr marL="514350" indent="-514350" algn="r" rtl="1">
              <a:buFont typeface="+mj-lt"/>
              <a:buAutoNum type="arabicParenR"/>
            </a:pPr>
            <a:r>
              <a:rPr lang="ar-KW" sz="2800" dirty="0">
                <a:solidFill>
                  <a:schemeClr val="tx2"/>
                </a:solidFill>
                <a:latin typeface="Calibri" pitchFamily="34" charset="0"/>
              </a:rPr>
              <a:t>التقدم بطلب تجديد الترخيص</a:t>
            </a:r>
          </a:p>
          <a:p>
            <a:pPr marL="514350" indent="-514350" algn="r" rtl="1">
              <a:buFont typeface="+mj-lt"/>
              <a:buAutoNum type="arabicParenR"/>
            </a:pPr>
            <a:r>
              <a:rPr lang="ar-KW" sz="2800" dirty="0">
                <a:solidFill>
                  <a:schemeClr val="tx2"/>
                </a:solidFill>
                <a:latin typeface="Calibri" pitchFamily="34" charset="0"/>
              </a:rPr>
              <a:t>دراسة طلب تجديد الترخيص</a:t>
            </a:r>
          </a:p>
          <a:p>
            <a:pPr marL="514350" indent="-514350" algn="r" rtl="1">
              <a:buFont typeface="+mj-lt"/>
              <a:buAutoNum type="arabicParenR"/>
            </a:pPr>
            <a:r>
              <a:rPr lang="ar-KW" sz="2800" dirty="0">
                <a:solidFill>
                  <a:schemeClr val="tx2"/>
                </a:solidFill>
                <a:latin typeface="Calibri" pitchFamily="34" charset="0"/>
              </a:rPr>
              <a:t>قرار تجديد الترخيص وإصدار الرخصة</a:t>
            </a: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p:txBody>
          <a:bodyPr>
            <a:normAutofit fontScale="90000"/>
          </a:bodyPr>
          <a:lstStyle/>
          <a:p>
            <a:pPr algn="r" rtl="1" fontAlgn="base">
              <a:spcAft>
                <a:spcPct val="0"/>
              </a:spcAft>
            </a:pPr>
            <a:r>
              <a:rPr lang="ar-KW" sz="3600" b="1" u="sng" dirty="0" smtClean="0">
                <a:solidFill>
                  <a:schemeClr val="tx2"/>
                </a:solidFill>
                <a:effectLst>
                  <a:outerShdw blurRad="38100" dist="38100" dir="2700000" algn="tl">
                    <a:srgbClr val="000000">
                      <a:alpha val="43137"/>
                    </a:srgbClr>
                  </a:outerShdw>
                </a:effectLst>
                <a:latin typeface="Sakkal Majalla" pitchFamily="2" charset="-78"/>
                <a:cs typeface="Arial"/>
              </a:rPr>
              <a:t>3- تجديد </a:t>
            </a:r>
            <a:r>
              <a:rPr lang="ar-KW" sz="3600" b="1" u="sng" dirty="0">
                <a:solidFill>
                  <a:schemeClr val="tx2"/>
                </a:solidFill>
                <a:effectLst>
                  <a:outerShdw blurRad="38100" dist="38100" dir="2700000" algn="tl">
                    <a:srgbClr val="000000">
                      <a:alpha val="43137"/>
                    </a:srgbClr>
                  </a:outerShdw>
                </a:effectLst>
                <a:latin typeface="Sakkal Majalla" pitchFamily="2" charset="-78"/>
                <a:cs typeface="Arial"/>
              </a:rPr>
              <a:t>الترخيص</a:t>
            </a:r>
            <a:r>
              <a:rPr lang="ar-KW" sz="3600" b="1" u="sng" dirty="0">
                <a:effectLst>
                  <a:outerShdw blurRad="38100" dist="38100" dir="2700000" algn="tl">
                    <a:srgbClr val="000000">
                      <a:alpha val="43137"/>
                    </a:srgbClr>
                  </a:outerShdw>
                </a:effectLst>
              </a:rPr>
              <a:t/>
            </a:r>
            <a:br>
              <a:rPr lang="ar-KW" sz="3600" b="1" u="sng" dirty="0">
                <a:effectLst>
                  <a:outerShdw blurRad="38100" dist="38100" dir="2700000" algn="tl">
                    <a:srgbClr val="000000">
                      <a:alpha val="43137"/>
                    </a:srgbClr>
                  </a:outerShdw>
                </a:effectLst>
              </a:rPr>
            </a:br>
            <a:endParaRPr lang="en-US" sz="3600" b="1" dirty="0">
              <a:solidFill>
                <a:schemeClr val="tx2"/>
              </a:solidFill>
              <a:latin typeface="Sakkal Majalla" pitchFamily="2" charset="-78"/>
              <a:cs typeface="Arial" charset="0"/>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pPr/>
              <a:t>6</a:t>
            </a:fld>
            <a:endParaRPr lang="en-GB"/>
          </a:p>
        </p:txBody>
      </p:sp>
    </p:spTree>
    <p:extLst>
      <p:ext uri="{BB962C8B-B14F-4D97-AF65-F5344CB8AC3E}">
        <p14:creationId xmlns:p14="http://schemas.microsoft.com/office/powerpoint/2010/main" xmlns="" val="2925242624"/>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v"/>
            </a:pPr>
            <a:r>
              <a:rPr lang="ar-KW" sz="2800" dirty="0">
                <a:solidFill>
                  <a:schemeClr val="tx2"/>
                </a:solidFill>
                <a:latin typeface="Calibri" pitchFamily="34" charset="0"/>
              </a:rPr>
              <a:t>المرحلة الأولى:</a:t>
            </a:r>
          </a:p>
          <a:p>
            <a:pPr marL="514350" indent="-514350" algn="r" rtl="1">
              <a:buAutoNum type="arabicParenR"/>
            </a:pPr>
            <a:r>
              <a:rPr lang="ar-KW" sz="2800" dirty="0">
                <a:solidFill>
                  <a:schemeClr val="tx2"/>
                </a:solidFill>
                <a:latin typeface="Calibri" pitchFamily="34" charset="0"/>
              </a:rPr>
              <a:t>التقدم للهيئة بكتاب طلب تجديد الترخيص قبل شهرين من نهاية مدته</a:t>
            </a:r>
            <a:r>
              <a:rPr lang="ar-KW" sz="2800" dirty="0" smtClean="0">
                <a:solidFill>
                  <a:schemeClr val="tx2"/>
                </a:solidFill>
                <a:latin typeface="Calibri" pitchFamily="34" charset="0"/>
              </a:rPr>
              <a:t>. المادة (141)</a:t>
            </a:r>
            <a:endParaRPr lang="ar-KW" sz="2800" dirty="0">
              <a:solidFill>
                <a:schemeClr val="tx2"/>
              </a:solidFill>
              <a:latin typeface="Calibri" pitchFamily="34" charset="0"/>
            </a:endParaRPr>
          </a:p>
          <a:p>
            <a:pPr marL="514350" indent="-514350" algn="r" rtl="1">
              <a:buAutoNum type="arabicParenR"/>
            </a:pPr>
            <a:r>
              <a:rPr lang="ar-KW" sz="2800" dirty="0">
                <a:solidFill>
                  <a:schemeClr val="tx2"/>
                </a:solidFill>
                <a:latin typeface="Calibri" pitchFamily="34" charset="0"/>
              </a:rPr>
              <a:t>تعبئة النموذج الخاص بطلب تجديد الترخيص المعد من قبل الهيئة مع إرفاقه بالمستندات التالية:</a:t>
            </a: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p:txBody>
          <a:bodyPr>
            <a:normAutofit fontScale="90000"/>
          </a:bodyPr>
          <a:lstStyle/>
          <a:p>
            <a:pPr algn="r" rtl="1" fontAlgn="base">
              <a:spcAft>
                <a:spcPct val="0"/>
              </a:spcAft>
            </a:pPr>
            <a:r>
              <a:rPr lang="ar-KW" sz="3600" b="1" u="sng" dirty="0" smtClean="0">
                <a:solidFill>
                  <a:schemeClr val="tx2"/>
                </a:solidFill>
                <a:effectLst>
                  <a:outerShdw blurRad="38100" dist="38100" dir="2700000" algn="tl">
                    <a:srgbClr val="000000">
                      <a:alpha val="43137"/>
                    </a:srgbClr>
                  </a:outerShdw>
                </a:effectLst>
                <a:latin typeface="Sakkal Majalla" pitchFamily="2" charset="-78"/>
                <a:cs typeface="Arial"/>
              </a:rPr>
              <a:t>3- تجديد </a:t>
            </a:r>
            <a:r>
              <a:rPr lang="ar-KW" sz="3600" b="1" u="sng" dirty="0">
                <a:solidFill>
                  <a:schemeClr val="tx2"/>
                </a:solidFill>
                <a:effectLst>
                  <a:outerShdw blurRad="38100" dist="38100" dir="2700000" algn="tl">
                    <a:srgbClr val="000000">
                      <a:alpha val="43137"/>
                    </a:srgbClr>
                  </a:outerShdw>
                </a:effectLst>
                <a:latin typeface="Sakkal Majalla" pitchFamily="2" charset="-78"/>
                <a:cs typeface="Arial"/>
              </a:rPr>
              <a:t>الترخيص</a:t>
            </a:r>
            <a:r>
              <a:rPr lang="ar-KW" sz="3600" b="1" u="sng" dirty="0">
                <a:effectLst>
                  <a:outerShdw blurRad="38100" dist="38100" dir="2700000" algn="tl">
                    <a:srgbClr val="000000">
                      <a:alpha val="43137"/>
                    </a:srgbClr>
                  </a:outerShdw>
                </a:effectLst>
              </a:rPr>
              <a:t/>
            </a:r>
            <a:br>
              <a:rPr lang="ar-KW" sz="3600" b="1" u="sng" dirty="0">
                <a:effectLst>
                  <a:outerShdw blurRad="38100" dist="38100" dir="2700000" algn="tl">
                    <a:srgbClr val="000000">
                      <a:alpha val="43137"/>
                    </a:srgbClr>
                  </a:outerShdw>
                </a:effectLst>
              </a:rPr>
            </a:br>
            <a:endParaRPr lang="en-US" sz="3600" b="1" dirty="0">
              <a:solidFill>
                <a:schemeClr val="tx2"/>
              </a:solidFill>
              <a:latin typeface="Sakkal Majalla" pitchFamily="2" charset="-78"/>
              <a:cs typeface="Arial" charset="0"/>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pPr/>
              <a:t>7</a:t>
            </a:fld>
            <a:endParaRPr lang="en-GB"/>
          </a:p>
        </p:txBody>
      </p:sp>
    </p:spTree>
    <p:extLst>
      <p:ext uri="{BB962C8B-B14F-4D97-AF65-F5344CB8AC3E}">
        <p14:creationId xmlns:p14="http://schemas.microsoft.com/office/powerpoint/2010/main" xmlns="" val="385586074"/>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normAutofit/>
          </a:bodyPr>
          <a:lstStyle/>
          <a:p>
            <a:pPr marL="514350" indent="-514350" algn="ctr" rtl="1">
              <a:buFont typeface="+mj-cs"/>
              <a:buAutoNum type="arabic2Minus"/>
            </a:pPr>
            <a:endParaRPr lang="ar-KW" dirty="0" smtClean="0"/>
          </a:p>
          <a:p>
            <a:pPr marL="514350" indent="-514350" algn="ctr" rtl="1">
              <a:buFont typeface="+mj-cs"/>
              <a:buAutoNum type="arabic2Minus"/>
            </a:pPr>
            <a:endParaRPr lang="ar-KW" sz="700" dirty="0"/>
          </a:p>
          <a:p>
            <a:pPr marL="514350" indent="-514350" algn="ctr" rtl="1">
              <a:buFont typeface="+mj-cs"/>
              <a:buAutoNum type="arabic2Minus"/>
            </a:pPr>
            <a:endParaRPr lang="ar-KW" dirty="0" smtClean="0"/>
          </a:p>
          <a:p>
            <a:pPr marL="514350" indent="-514350" algn="ctr" rtl="1">
              <a:buFont typeface="+mj-cs"/>
              <a:buAutoNum type="arabic2Minus"/>
            </a:pPr>
            <a:r>
              <a:rPr lang="ar-KW" dirty="0">
                <a:solidFill>
                  <a:schemeClr val="tx2"/>
                </a:solidFill>
                <a:latin typeface="Calibri" pitchFamily="34" charset="0"/>
              </a:rPr>
              <a:t>نسخة من إيصال دفع الرسوم الخاصة بالنشاط المطلوب تجديده وفقاً لجدول الرسوم رقم </a:t>
            </a:r>
            <a:r>
              <a:rPr lang="ar-KW" dirty="0" smtClean="0">
                <a:solidFill>
                  <a:schemeClr val="tx2"/>
                </a:solidFill>
                <a:latin typeface="Calibri" pitchFamily="34" charset="0"/>
              </a:rPr>
              <a:t>(18) </a:t>
            </a:r>
            <a:r>
              <a:rPr lang="ar-KW" dirty="0">
                <a:solidFill>
                  <a:schemeClr val="tx2"/>
                </a:solidFill>
                <a:latin typeface="Calibri" pitchFamily="34" charset="0"/>
              </a:rPr>
              <a:t>لسنة </a:t>
            </a:r>
            <a:r>
              <a:rPr lang="ar-KW" dirty="0" smtClean="0">
                <a:solidFill>
                  <a:schemeClr val="tx2"/>
                </a:solidFill>
                <a:latin typeface="Calibri" pitchFamily="34" charset="0"/>
              </a:rPr>
              <a:t>2014</a:t>
            </a:r>
            <a:endParaRPr lang="en-US"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solidFill>
                  <a:prstClr val="black">
                    <a:tint val="75000"/>
                  </a:prstClr>
                </a:solidFill>
              </a:rPr>
              <a:pPr/>
              <a:t>8</a:t>
            </a:fld>
            <a:endParaRPr lang="en-GB">
              <a:solidFill>
                <a:prstClr val="black">
                  <a:tint val="75000"/>
                </a:prstClr>
              </a:solidFill>
            </a:endParaRPr>
          </a:p>
        </p:txBody>
      </p:sp>
    </p:spTree>
    <p:extLst>
      <p:ext uri="{BB962C8B-B14F-4D97-AF65-F5344CB8AC3E}">
        <p14:creationId xmlns:p14="http://schemas.microsoft.com/office/powerpoint/2010/main" xmlns="" val="4135999114"/>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normAutofit/>
          </a:bodyPr>
          <a:lstStyle/>
          <a:p>
            <a:pPr marL="0" indent="0" algn="ctr" rtl="1">
              <a:buNone/>
            </a:pPr>
            <a:endParaRPr lang="ar-KW" sz="2400" dirty="0" smtClean="0"/>
          </a:p>
          <a:p>
            <a:pPr marL="0" indent="0" algn="ctr" rtl="1">
              <a:buNone/>
            </a:pPr>
            <a:endParaRPr lang="ar-KW" sz="2400" dirty="0"/>
          </a:p>
          <a:p>
            <a:pPr marL="0" indent="0" algn="ctr" rtl="1">
              <a:buNone/>
            </a:pPr>
            <a:endParaRPr lang="ar-KW" sz="2400" dirty="0" smtClean="0"/>
          </a:p>
          <a:p>
            <a:pPr marL="0" indent="0" algn="ctr" rtl="1">
              <a:buNone/>
            </a:pPr>
            <a:r>
              <a:rPr lang="ar-KW" dirty="0">
                <a:solidFill>
                  <a:schemeClr val="tx2"/>
                </a:solidFill>
                <a:latin typeface="Calibri" pitchFamily="34" charset="0"/>
              </a:rPr>
              <a:t>ب - صورة عن </a:t>
            </a:r>
            <a:r>
              <a:rPr lang="ar-KW" dirty="0" smtClean="0">
                <a:solidFill>
                  <a:schemeClr val="tx2"/>
                </a:solidFill>
                <a:latin typeface="Calibri" pitchFamily="34" charset="0"/>
              </a:rPr>
              <a:t>شهادة </a:t>
            </a:r>
            <a:r>
              <a:rPr lang="ar-KW" dirty="0">
                <a:solidFill>
                  <a:schemeClr val="tx2"/>
                </a:solidFill>
                <a:latin typeface="Calibri" pitchFamily="34" charset="0"/>
              </a:rPr>
              <a:t>الترخيص الصادرة من الهيئة </a:t>
            </a:r>
          </a:p>
          <a:p>
            <a:pPr marL="514350" indent="-514350" algn="r" rtl="1">
              <a:buAutoNum type="arabicParenR"/>
            </a:pPr>
            <a:endParaRPr lang="ar-KW" sz="2400" dirty="0" smtClean="0"/>
          </a:p>
          <a:p>
            <a:pPr marL="514350" indent="-514350" algn="r" rtl="1">
              <a:buAutoNum type="arabicParenR"/>
            </a:pPr>
            <a:endParaRPr lang="ar-KW" sz="2400" dirty="0"/>
          </a:p>
          <a:p>
            <a:pPr marL="514350" indent="-514350" algn="r" rtl="1">
              <a:buAutoNum type="arabicParenR"/>
            </a:pPr>
            <a:endParaRPr lang="ar-KW" sz="2400" dirty="0" smtClean="0"/>
          </a:p>
          <a:p>
            <a:pPr algn="just" rtl="1" fontAlgn="base">
              <a:lnSpc>
                <a:spcPct val="115000"/>
              </a:lnSpc>
              <a:spcBef>
                <a:spcPts val="0"/>
              </a:spcBef>
              <a:buFont typeface="Wingdings" panose="05000000000000000000" pitchFamily="2" charset="2"/>
              <a:buChar char="§"/>
            </a:pPr>
            <a:endParaRPr lang="en-US" sz="2400" dirty="0">
              <a:solidFill>
                <a:schemeClr val="tx2"/>
              </a:solidFill>
              <a:ea typeface="Calibri"/>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solidFill>
                  <a:prstClr val="black">
                    <a:tint val="75000"/>
                  </a:prstClr>
                </a:solidFill>
              </a:rPr>
              <a:pPr/>
              <a:t>9</a:t>
            </a:fld>
            <a:endParaRPr lang="en-GB">
              <a:solidFill>
                <a:prstClr val="black">
                  <a:tint val="75000"/>
                </a:prstClr>
              </a:solidFill>
            </a:endParaRPr>
          </a:p>
        </p:txBody>
      </p:sp>
    </p:spTree>
    <p:extLst>
      <p:ext uri="{BB962C8B-B14F-4D97-AF65-F5344CB8AC3E}">
        <p14:creationId xmlns:p14="http://schemas.microsoft.com/office/powerpoint/2010/main" xmlns="" val="2475236648"/>
      </p:ext>
    </p:extLst>
  </p:cSld>
  <p:clrMapOvr>
    <a:masterClrMapping/>
  </p:clrMapOvr>
  <mc:AlternateContent xmlns:mc="http://schemas.openxmlformats.org/markup-compatibility/2006">
    <mc:Choice xmlns:p14="http://schemas.microsoft.com/office/powerpoint/2010/main" xmlns="" Requires="p14">
      <p:transition spd="slow" p14:dur="800" advClick="0" advTm="5000">
        <p:circle/>
      </p:transition>
    </mc:Choice>
    <mc:Fallback>
      <p:transition spd="slow" advClick="0" advTm="5000">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1996</TotalTime>
  <Words>681</Words>
  <Application>Microsoft Office PowerPoint</Application>
  <PresentationFormat>On-screen Show (4:3)</PresentationFormat>
  <Paragraphs>227</Paragraphs>
  <Slides>21</Slides>
  <Notes>15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ورشة عمل </vt:lpstr>
      <vt:lpstr>مقدمــــــــة</vt:lpstr>
      <vt:lpstr>جدول أعمال الورشة</vt:lpstr>
      <vt:lpstr>1- أنشطة الأوراق المالية المرخصة </vt:lpstr>
      <vt:lpstr>2- الأشخاص المعنيون بتجديد رخصهم </vt:lpstr>
      <vt:lpstr>3- تجديد الترخيص </vt:lpstr>
      <vt:lpstr>3- تجديد الترخيص </vt:lpstr>
      <vt:lpstr>Slide 8</vt:lpstr>
      <vt:lpstr>Slide 9</vt:lpstr>
      <vt:lpstr>Slide 10</vt:lpstr>
      <vt:lpstr>Slide 11</vt:lpstr>
      <vt:lpstr>Slide 12</vt:lpstr>
      <vt:lpstr>Slide 13</vt:lpstr>
      <vt:lpstr>3- تجديد الترخيص (تابع) </vt:lpstr>
      <vt:lpstr>3- تجديد الترخيص (تابع)</vt:lpstr>
      <vt:lpstr> 4- نموذج طلب تجديد ترخيص أنشطة أوراق مالية </vt:lpstr>
      <vt:lpstr> 4- نموذج طلب تجديد ترخيص أنشطة أوراق مالية </vt:lpstr>
      <vt:lpstr> 4- نموذج طلب تجديد ترخيص أنشطة أوراق مالية </vt:lpstr>
      <vt:lpstr>4- نموذج طلب تجديد ترخيص أنشطة أوراق مالية </vt:lpstr>
      <vt:lpstr>4- نموذج طلب تجديد ترخيص أنشطة أوراق مالية </vt:lpstr>
      <vt:lpstr>شــكــراً</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UC</cp:lastModifiedBy>
  <cp:revision>70</cp:revision>
  <cp:lastPrinted>2014-11-11T05:38:32Z</cp:lastPrinted>
  <dcterms:created xsi:type="dcterms:W3CDTF">2014-09-25T11:33:14Z</dcterms:created>
  <dcterms:modified xsi:type="dcterms:W3CDTF">2015-12-25T15:42:04Z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